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5" r:id="rId2"/>
    <p:sldMasterId id="2147483667" r:id="rId3"/>
  </p:sldMasterIdLst>
  <p:notesMasterIdLst>
    <p:notesMasterId r:id="rId56"/>
  </p:notesMasterIdLst>
  <p:handoutMasterIdLst>
    <p:handoutMasterId r:id="rId57"/>
  </p:handoutMasterIdLst>
  <p:sldIdLst>
    <p:sldId id="445" r:id="rId4"/>
    <p:sldId id="653" r:id="rId5"/>
    <p:sldId id="761" r:id="rId6"/>
    <p:sldId id="702" r:id="rId7"/>
    <p:sldId id="764" r:id="rId8"/>
    <p:sldId id="766" r:id="rId9"/>
    <p:sldId id="729" r:id="rId10"/>
    <p:sldId id="731" r:id="rId11"/>
    <p:sldId id="767" r:id="rId12"/>
    <p:sldId id="768" r:id="rId13"/>
    <p:sldId id="732" r:id="rId14"/>
    <p:sldId id="733" r:id="rId15"/>
    <p:sldId id="734" r:id="rId16"/>
    <p:sldId id="735" r:id="rId17"/>
    <p:sldId id="738" r:id="rId18"/>
    <p:sldId id="736" r:id="rId19"/>
    <p:sldId id="737" r:id="rId20"/>
    <p:sldId id="739" r:id="rId21"/>
    <p:sldId id="740" r:id="rId22"/>
    <p:sldId id="769" r:id="rId23"/>
    <p:sldId id="741" r:id="rId24"/>
    <p:sldId id="759" r:id="rId25"/>
    <p:sldId id="771" r:id="rId26"/>
    <p:sldId id="760" r:id="rId27"/>
    <p:sldId id="770" r:id="rId28"/>
    <p:sldId id="772" r:id="rId29"/>
    <p:sldId id="773" r:id="rId30"/>
    <p:sldId id="774" r:id="rId31"/>
    <p:sldId id="775" r:id="rId32"/>
    <p:sldId id="777" r:id="rId33"/>
    <p:sldId id="778" r:id="rId34"/>
    <p:sldId id="779" r:id="rId35"/>
    <p:sldId id="780" r:id="rId36"/>
    <p:sldId id="781" r:id="rId37"/>
    <p:sldId id="782" r:id="rId38"/>
    <p:sldId id="783" r:id="rId39"/>
    <p:sldId id="784" r:id="rId40"/>
    <p:sldId id="744" r:id="rId41"/>
    <p:sldId id="745" r:id="rId42"/>
    <p:sldId id="746" r:id="rId43"/>
    <p:sldId id="747" r:id="rId44"/>
    <p:sldId id="749" r:id="rId45"/>
    <p:sldId id="748" r:id="rId46"/>
    <p:sldId id="750" r:id="rId47"/>
    <p:sldId id="751" r:id="rId48"/>
    <p:sldId id="754" r:id="rId49"/>
    <p:sldId id="755" r:id="rId50"/>
    <p:sldId id="752" r:id="rId51"/>
    <p:sldId id="756" r:id="rId52"/>
    <p:sldId id="753" r:id="rId53"/>
    <p:sldId id="757" r:id="rId54"/>
    <p:sldId id="685" r:id="rId5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吴 鹏飞" initials="吴" lastIdx="1" clrIdx="0">
    <p:extLst>
      <p:ext uri="{19B8F6BF-5375-455C-9EA6-DF929625EA0E}">
        <p15:presenceInfo xmlns:p15="http://schemas.microsoft.com/office/powerpoint/2012/main" userId="b708544a9a37d95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2D050"/>
    <a:srgbClr val="0432FF"/>
    <a:srgbClr val="011893"/>
    <a:srgbClr val="0070C0"/>
    <a:srgbClr val="2D3AFF"/>
    <a:srgbClr val="73FB79"/>
    <a:srgbClr val="FFC000"/>
    <a:srgbClr val="FF40FF"/>
    <a:srgbClr val="27649B"/>
    <a:srgbClr val="2E75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71588"/>
  </p:normalViewPr>
  <p:slideViewPr>
    <p:cSldViewPr snapToGrid="0" snapToObjects="1">
      <p:cViewPr varScale="1">
        <p:scale>
          <a:sx n="63" d="100"/>
          <a:sy n="63" d="100"/>
        </p:scale>
        <p:origin x="706" y="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commentAuthors" Target="commentAuthors.xml"/><Relationship Id="rId5" Type="http://schemas.openxmlformats.org/officeDocument/2006/relationships/slide" Target="slides/slide2.xml"/><Relationship Id="rId61" Type="http://schemas.openxmlformats.org/officeDocument/2006/relationships/theme" Target="theme/theme1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presProps" Target="presProps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handoutMaster" Target="handoutMasters/handoutMaster1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1DC918-D5AF-47D4-A0E1-0F6E36D2B398}" type="datetimeFigureOut">
              <a:rPr lang="zh-CN" altLang="en-US" smtClean="0"/>
              <a:t>2021/3/22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3A9E4A-35BD-4C19-B517-40C0E652C88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B88DBF-287A-4B07-8150-A1306642B532}" type="datetimeFigureOut">
              <a:rPr lang="zh-CN" altLang="en-US" smtClean="0"/>
              <a:t>2021/3/22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CF9155-6E7B-4459-9A3D-B60496DBBCC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CF9155-6E7B-4459-9A3D-B60496DBBCCA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1187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CF9155-6E7B-4459-9A3D-B60496DBBCCA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6551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CF9155-6E7B-4459-9A3D-B60496DBBCCA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4723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CF9155-6E7B-4459-9A3D-B60496DBBCCA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5636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CF9155-6E7B-4459-9A3D-B60496DBBCCA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06977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CF9155-6E7B-4459-9A3D-B60496DBBCCA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78601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CF9155-6E7B-4459-9A3D-B60496DBBCCA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49178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CF9155-6E7B-4459-9A3D-B60496DBBCCA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13165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CF9155-6E7B-4459-9A3D-B60496DBBCCA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16991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CF9155-6E7B-4459-9A3D-B60496DBBCCA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42309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CF9155-6E7B-4459-9A3D-B60496DBBCCA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95265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CF9155-6E7B-4459-9A3D-B60496DBBCCA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869558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CF9155-6E7B-4459-9A3D-B60496DBBCCA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501212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CF9155-6E7B-4459-9A3D-B60496DBBCCA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917283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CF9155-6E7B-4459-9A3D-B60496DBBCCA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905437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CF9155-6E7B-4459-9A3D-B60496DBBCCA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266091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CF9155-6E7B-4459-9A3D-B60496DBBCCA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60370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CF9155-6E7B-4459-9A3D-B60496DBBCCA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099158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CF9155-6E7B-4459-9A3D-B60496DBBCCA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369449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CF9155-6E7B-4459-9A3D-B60496DBBCCA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297775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CF9155-6E7B-4459-9A3D-B60496DBBCCA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060982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CF9155-6E7B-4459-9A3D-B60496DBBCCA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1661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CF9155-6E7B-4459-9A3D-B60496DBBCCA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50615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CF9155-6E7B-4459-9A3D-B60496DBBCCA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458085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endParaRPr lang="zh-CN" altLang="zh-CN" sz="1800" dirty="0">
              <a:effectLst/>
              <a:latin typeface="Times New Roman" panose="02020603050405020304" pitchFamily="18" charset="0"/>
              <a:ea typeface="等线" panose="02010600030101010101" pitchFamily="2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CF9155-6E7B-4459-9A3D-B60496DBBCCA}" type="slidenum">
              <a:rPr lang="zh-CN" altLang="en-US" smtClean="0"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45568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CF9155-6E7B-4459-9A3D-B60496DBBCCA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47646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CF9155-6E7B-4459-9A3D-B60496DBBCCA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61033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CF9155-6E7B-4459-9A3D-B60496DBBCCA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16152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CF9155-6E7B-4459-9A3D-B60496DBBCCA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12784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CF9155-6E7B-4459-9A3D-B60496DBBCCA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85008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CF9155-6E7B-4459-9A3D-B60496DBBCCA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03851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Relationship Id="rId4" Type="http://schemas.microsoft.com/office/2007/relationships/hdphoto" Target="../media/hdphoto3.wdp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5" Type="http://schemas.microsoft.com/office/2007/relationships/hdphoto" Target="../media/hdphoto2.wdp"/><Relationship Id="rId4" Type="http://schemas.openxmlformats.org/officeDocument/2006/relationships/image" Target="../media/image5.png"/></Relationships>
</file>

<file path=ppt/slideLayouts/_rels/slideLayout3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5" Type="http://schemas.microsoft.com/office/2007/relationships/hdphoto" Target="../media/hdphoto2.wdp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2.wdp"/><Relationship Id="rId4" Type="http://schemas.openxmlformats.org/officeDocument/2006/relationships/image" Target="../media/image5.png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2.wdp"/><Relationship Id="rId4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3" cstate="screen"/>
          <a:srcRect/>
          <a:stretch>
            <a:fillRect/>
          </a:stretch>
        </p:blipFill>
        <p:spPr>
          <a:xfrm>
            <a:off x="0" y="337279"/>
            <a:ext cx="12192000" cy="6520721"/>
          </a:xfrm>
          <a:prstGeom prst="rect">
            <a:avLst/>
          </a:prstGeom>
        </p:spPr>
      </p:pic>
      <p:sp>
        <p:nvSpPr>
          <p:cNvPr id="8" name="等腰三角形 7"/>
          <p:cNvSpPr/>
          <p:nvPr userDrawn="1"/>
        </p:nvSpPr>
        <p:spPr>
          <a:xfrm rot="10800000">
            <a:off x="-312295" y="2753339"/>
            <a:ext cx="12816590" cy="1359170"/>
          </a:xfrm>
          <a:prstGeom prst="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" name="等腰三角形 1"/>
          <p:cNvSpPr/>
          <p:nvPr userDrawn="1"/>
        </p:nvSpPr>
        <p:spPr>
          <a:xfrm rot="10800000">
            <a:off x="0" y="2803524"/>
            <a:ext cx="12192000" cy="1179287"/>
          </a:xfrm>
          <a:prstGeom prst="triangl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" name="矩形 2"/>
          <p:cNvSpPr/>
          <p:nvPr userDrawn="1"/>
        </p:nvSpPr>
        <p:spPr>
          <a:xfrm>
            <a:off x="0" y="-1"/>
            <a:ext cx="12192000" cy="280352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E8081-9BD5-4D7C-946C-6E41C6C1965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E8081-9BD5-4D7C-946C-6E41C6C1965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E8081-9BD5-4D7C-946C-6E41C6C1965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E8081-9BD5-4D7C-946C-6E41C6C1965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E8081-9BD5-4D7C-946C-6E41C6C1965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淡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日期占位符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BD4AC4A-DF3C-4DC5-BD05-AB579ECF9A78}" type="datetime1">
              <a:rPr lang="zh-CN" altLang="en-US" smtClean="0"/>
              <a:t>2021/3/22</a:t>
            </a:fld>
            <a:endParaRPr lang="zh-CN" altLang="en-US"/>
          </a:p>
        </p:txBody>
      </p:sp>
      <p:sp>
        <p:nvSpPr>
          <p:cNvPr id="13" name="灯片编号占位符 12"/>
          <p:cNvSpPr>
            <a:spLocks noGrp="1"/>
          </p:cNvSpPr>
          <p:nvPr>
            <p:ph type="sldNum" sz="quarter" idx="11"/>
          </p:nvPr>
        </p:nvSpPr>
        <p:spPr>
          <a:xfrm>
            <a:off x="9347243" y="6500835"/>
            <a:ext cx="2844800" cy="428628"/>
          </a:xfrm>
        </p:spPr>
        <p:txBody>
          <a:bodyPr/>
          <a:lstStyle>
            <a:lvl1pPr>
              <a:defRPr sz="1500" baseline="0"/>
            </a:lvl1pPr>
          </a:lstStyle>
          <a:p>
            <a:pPr>
              <a:defRPr/>
            </a:pPr>
            <a:fld id="{F34F209F-7364-4BEE-B0C4-76D6E8CB9558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14" name="页脚占位符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3339" y="332656"/>
            <a:ext cx="7694645" cy="706090"/>
          </a:xfrm>
        </p:spPr>
        <p:txBody>
          <a:bodyPr>
            <a:normAutofit/>
          </a:bodyPr>
          <a:lstStyle>
            <a:lvl1pPr>
              <a:defRPr sz="3200" b="1">
                <a:ln w="15875">
                  <a:noFill/>
                </a:ln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灯片编号占位符 5"/>
          <p:cNvSpPr>
            <a:spLocks noGrp="1"/>
          </p:cNvSpPr>
          <p:nvPr>
            <p:ph type="sldNum" sz="quarter" idx="10"/>
          </p:nvPr>
        </p:nvSpPr>
        <p:spPr>
          <a:xfrm>
            <a:off x="9347200" y="6453189"/>
            <a:ext cx="2844800" cy="365125"/>
          </a:xfrm>
        </p:spPr>
        <p:txBody>
          <a:bodyPr/>
          <a:lstStyle>
            <a:lvl1pPr>
              <a:defRPr sz="1600" smtClean="0"/>
            </a:lvl1pPr>
          </a:lstStyle>
          <a:p>
            <a:pPr>
              <a:defRPr/>
            </a:pPr>
            <a:fld id="{8174CDF2-99C3-4911-A684-C83D1DF71E9B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36979E9-A291-479A-96E1-138AB7C41100}" type="datetime1">
              <a:rPr lang="zh-CN" altLang="en-US"/>
              <a:pPr>
                <a:defRPr/>
              </a:pPr>
              <a:t>2021/3/22</a:t>
            </a:fld>
            <a:endParaRPr lang="en-US" altLang="zh-CN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2DB72F4-B281-43A8-966F-509EB3388AD1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6" name="Rectangle 14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1595068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 7"/>
          <p:cNvSpPr/>
          <p:nvPr userDrawn="1"/>
        </p:nvSpPr>
        <p:spPr>
          <a:xfrm rot="7675724">
            <a:off x="1889233" y="2372381"/>
            <a:ext cx="6640861" cy="8368900"/>
          </a:xfrm>
          <a:custGeom>
            <a:avLst/>
            <a:gdLst>
              <a:gd name="connsiteX0" fmla="*/ 6521754 w 6640861"/>
              <a:gd name="connsiteY0" fmla="*/ 8368900 h 8368900"/>
              <a:gd name="connsiteX1" fmla="*/ 0 w 6640861"/>
              <a:gd name="connsiteY1" fmla="*/ 0 h 8368900"/>
              <a:gd name="connsiteX2" fmla="*/ 191438 w 6640861"/>
              <a:gd name="connsiteY2" fmla="*/ 0 h 8368900"/>
              <a:gd name="connsiteX3" fmla="*/ 6640861 w 6640861"/>
              <a:gd name="connsiteY3" fmla="*/ 8276082 h 8368900"/>
              <a:gd name="connsiteX4" fmla="*/ 6521754 w 6640861"/>
              <a:gd name="connsiteY4" fmla="*/ 8368900 h 836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40861" h="8368900">
                <a:moveTo>
                  <a:pt x="6521754" y="8368900"/>
                </a:moveTo>
                <a:lnTo>
                  <a:pt x="0" y="0"/>
                </a:lnTo>
                <a:lnTo>
                  <a:pt x="191438" y="0"/>
                </a:lnTo>
                <a:lnTo>
                  <a:pt x="6640861" y="8276082"/>
                </a:lnTo>
                <a:lnTo>
                  <a:pt x="6521754" y="8368900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 10"/>
          <p:cNvSpPr/>
          <p:nvPr userDrawn="1"/>
        </p:nvSpPr>
        <p:spPr>
          <a:xfrm rot="7675724">
            <a:off x="1928889" y="2322050"/>
            <a:ext cx="6640861" cy="8368900"/>
          </a:xfrm>
          <a:custGeom>
            <a:avLst/>
            <a:gdLst>
              <a:gd name="connsiteX0" fmla="*/ 6521754 w 6640861"/>
              <a:gd name="connsiteY0" fmla="*/ 8368900 h 8368900"/>
              <a:gd name="connsiteX1" fmla="*/ 0 w 6640861"/>
              <a:gd name="connsiteY1" fmla="*/ 0 h 8368900"/>
              <a:gd name="connsiteX2" fmla="*/ 191438 w 6640861"/>
              <a:gd name="connsiteY2" fmla="*/ 0 h 8368900"/>
              <a:gd name="connsiteX3" fmla="*/ 6640861 w 6640861"/>
              <a:gd name="connsiteY3" fmla="*/ 8276082 h 8368900"/>
              <a:gd name="connsiteX4" fmla="*/ 6521754 w 6640861"/>
              <a:gd name="connsiteY4" fmla="*/ 8368900 h 836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40861" h="8368900">
                <a:moveTo>
                  <a:pt x="6521754" y="8368900"/>
                </a:moveTo>
                <a:lnTo>
                  <a:pt x="0" y="0"/>
                </a:lnTo>
                <a:lnTo>
                  <a:pt x="191438" y="0"/>
                </a:lnTo>
                <a:lnTo>
                  <a:pt x="6640861" y="8276082"/>
                </a:lnTo>
                <a:lnTo>
                  <a:pt x="6521754" y="836890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平行四边形 11"/>
          <p:cNvSpPr/>
          <p:nvPr userDrawn="1"/>
        </p:nvSpPr>
        <p:spPr>
          <a:xfrm>
            <a:off x="10795758" y="6458677"/>
            <a:ext cx="1579756" cy="209725"/>
          </a:xfrm>
          <a:prstGeom prst="parallelogram">
            <a:avLst>
              <a:gd name="adj" fmla="val 90385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平行四边形 12"/>
          <p:cNvSpPr/>
          <p:nvPr userDrawn="1"/>
        </p:nvSpPr>
        <p:spPr>
          <a:xfrm>
            <a:off x="10927454" y="6458679"/>
            <a:ext cx="1534478" cy="59568"/>
          </a:xfrm>
          <a:prstGeom prst="parallelogram">
            <a:avLst>
              <a:gd name="adj" fmla="val 90385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448698" y="6374268"/>
            <a:ext cx="4685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1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44FE8081-9BD5-4D7C-946C-6E41C6C196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30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BAE1E46-2AA2-43D3-8502-C329C2A34A9F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2021/3/22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7A93895-D3F6-44DA-8AA0-D116BDF6AB3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-1"/>
            <a:ext cx="12192000" cy="3615656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pic>
        <p:nvPicPr>
          <p:cNvPr id="2052" name="Picture 4" descr="http://cs.njupt.edu.cn/_upload/tpl/02/9d/669/template669/img/top.jp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615655"/>
            <a:ext cx="12192000" cy="3242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BAE1E46-2AA2-43D3-8502-C329C2A34A9F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2021/3/22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7A93895-D3F6-44DA-8AA0-D116BDF6AB3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5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BAE1E46-2AA2-43D3-8502-C329C2A34A9F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2021/3/22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7A93895-D3F6-44DA-8AA0-D116BDF6AB3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5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5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BAE1E46-2AA2-43D3-8502-C329C2A34A9F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2021/3/22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7A93895-D3F6-44DA-8AA0-D116BDF6AB3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70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70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BAE1E46-2AA2-43D3-8502-C329C2A34A9F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2021/3/22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7A93895-D3F6-44DA-8AA0-D116BDF6AB3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BAE1E46-2AA2-43D3-8502-C329C2A34A9F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2021/3/22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7A93895-D3F6-44DA-8AA0-D116BDF6AB3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4_空白">
    <p:bg>
      <p:bgPr>
        <a:blipFill>
          <a:blip r:embed="rId2" cstate="email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空白">
    <p:bg>
      <p:bgPr>
        <a:blipFill dpi="0" rotWithShape="1">
          <a:blip r:embed="rId2" cstate="email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5_空白">
    <p:bg>
      <p:bgPr>
        <a:blipFill dpi="0" rotWithShape="1">
          <a:blip r:embed="rId2" cstate="email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3" cstate="email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400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47" y="1719"/>
            <a:ext cx="12192767" cy="685628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-2"/>
            <a:ext cx="12192000" cy="6858001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空白">
    <p:bg>
      <p:bgPr>
        <a:blipFill dpi="0" rotWithShape="1">
          <a:blip r:embed="rId2">
            <a:lum/>
          </a:blip>
          <a:srcRect/>
          <a:tile tx="0" ty="336550" sx="100000" sy="100000" flip="xy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6_空白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3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5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BAE1E46-2AA2-43D3-8502-C329C2A34A9F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2021/3/22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7A93895-D3F6-44DA-8AA0-D116BDF6AB3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BAE1E46-2AA2-43D3-8502-C329C2A34A9F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2021/3/22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7A93895-D3F6-44DA-8AA0-D116BDF6AB3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BAE1E46-2AA2-43D3-8502-C329C2A34A9F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2021/3/22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7A93895-D3F6-44DA-8AA0-D116BDF6AB3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43"/>
            <a:ext cx="27432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43"/>
            <a:ext cx="80264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BAE1E46-2AA2-43D3-8502-C329C2A34A9F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2021/3/22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7A93895-D3F6-44DA-8AA0-D116BDF6AB3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3" cstate="screen"/>
          <a:srcRect/>
          <a:stretch>
            <a:fillRect/>
          </a:stretch>
        </p:blipFill>
        <p:spPr>
          <a:xfrm>
            <a:off x="0" y="337279"/>
            <a:ext cx="12192000" cy="6520721"/>
          </a:xfrm>
          <a:prstGeom prst="rect">
            <a:avLst/>
          </a:prstGeom>
        </p:spPr>
      </p:pic>
      <p:sp>
        <p:nvSpPr>
          <p:cNvPr id="8" name="等腰三角形 7"/>
          <p:cNvSpPr/>
          <p:nvPr userDrawn="1"/>
        </p:nvSpPr>
        <p:spPr>
          <a:xfrm rot="10800000">
            <a:off x="-312295" y="2753339"/>
            <a:ext cx="12816590" cy="1359170"/>
          </a:xfrm>
          <a:prstGeom prst="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" name="等腰三角形 1"/>
          <p:cNvSpPr/>
          <p:nvPr userDrawn="1"/>
        </p:nvSpPr>
        <p:spPr>
          <a:xfrm rot="10800000">
            <a:off x="0" y="2803524"/>
            <a:ext cx="12192000" cy="1179287"/>
          </a:xfrm>
          <a:prstGeom prst="triangl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矩形 2"/>
          <p:cNvSpPr/>
          <p:nvPr userDrawn="1"/>
        </p:nvSpPr>
        <p:spPr>
          <a:xfrm>
            <a:off x="0" y="-1"/>
            <a:ext cx="12192000" cy="280352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任意多边形 5"/>
          <p:cNvSpPr/>
          <p:nvPr userDrawn="1"/>
        </p:nvSpPr>
        <p:spPr>
          <a:xfrm rot="7675724">
            <a:off x="1889233" y="2372381"/>
            <a:ext cx="6640861" cy="8368900"/>
          </a:xfrm>
          <a:custGeom>
            <a:avLst/>
            <a:gdLst>
              <a:gd name="connsiteX0" fmla="*/ 6521754 w 6640861"/>
              <a:gd name="connsiteY0" fmla="*/ 8368900 h 8368900"/>
              <a:gd name="connsiteX1" fmla="*/ 0 w 6640861"/>
              <a:gd name="connsiteY1" fmla="*/ 0 h 8368900"/>
              <a:gd name="connsiteX2" fmla="*/ 191438 w 6640861"/>
              <a:gd name="connsiteY2" fmla="*/ 0 h 8368900"/>
              <a:gd name="connsiteX3" fmla="*/ 6640861 w 6640861"/>
              <a:gd name="connsiteY3" fmla="*/ 8276082 h 8368900"/>
              <a:gd name="connsiteX4" fmla="*/ 6521754 w 6640861"/>
              <a:gd name="connsiteY4" fmla="*/ 8368900 h 836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40861" h="8368900">
                <a:moveTo>
                  <a:pt x="6521754" y="8368900"/>
                </a:moveTo>
                <a:lnTo>
                  <a:pt x="0" y="0"/>
                </a:lnTo>
                <a:lnTo>
                  <a:pt x="191438" y="0"/>
                </a:lnTo>
                <a:lnTo>
                  <a:pt x="6640861" y="8276082"/>
                </a:lnTo>
                <a:lnTo>
                  <a:pt x="6521754" y="8368900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任意多边形 6"/>
          <p:cNvSpPr/>
          <p:nvPr userDrawn="1"/>
        </p:nvSpPr>
        <p:spPr>
          <a:xfrm rot="7675724">
            <a:off x="1928889" y="2322050"/>
            <a:ext cx="6640861" cy="8368900"/>
          </a:xfrm>
          <a:custGeom>
            <a:avLst/>
            <a:gdLst>
              <a:gd name="connsiteX0" fmla="*/ 6521754 w 6640861"/>
              <a:gd name="connsiteY0" fmla="*/ 8368900 h 8368900"/>
              <a:gd name="connsiteX1" fmla="*/ 0 w 6640861"/>
              <a:gd name="connsiteY1" fmla="*/ 0 h 8368900"/>
              <a:gd name="connsiteX2" fmla="*/ 191438 w 6640861"/>
              <a:gd name="connsiteY2" fmla="*/ 0 h 8368900"/>
              <a:gd name="connsiteX3" fmla="*/ 6640861 w 6640861"/>
              <a:gd name="connsiteY3" fmla="*/ 8276082 h 8368900"/>
              <a:gd name="connsiteX4" fmla="*/ 6521754 w 6640861"/>
              <a:gd name="connsiteY4" fmla="*/ 8368900 h 836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40861" h="8368900">
                <a:moveTo>
                  <a:pt x="6521754" y="8368900"/>
                </a:moveTo>
                <a:lnTo>
                  <a:pt x="0" y="0"/>
                </a:lnTo>
                <a:lnTo>
                  <a:pt x="191438" y="0"/>
                </a:lnTo>
                <a:lnTo>
                  <a:pt x="6640861" y="8276082"/>
                </a:lnTo>
                <a:lnTo>
                  <a:pt x="6521754" y="836890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平行四边形 7"/>
          <p:cNvSpPr/>
          <p:nvPr userDrawn="1"/>
        </p:nvSpPr>
        <p:spPr>
          <a:xfrm>
            <a:off x="10795758" y="6458677"/>
            <a:ext cx="1579756" cy="209725"/>
          </a:xfrm>
          <a:prstGeom prst="parallelogram">
            <a:avLst>
              <a:gd name="adj" fmla="val 90385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9" name="平行四边形 8"/>
          <p:cNvSpPr/>
          <p:nvPr userDrawn="1"/>
        </p:nvSpPr>
        <p:spPr>
          <a:xfrm>
            <a:off x="10901049" y="6458803"/>
            <a:ext cx="1534478" cy="88710"/>
          </a:xfrm>
          <a:prstGeom prst="parallelogram">
            <a:avLst>
              <a:gd name="adj" fmla="val 90385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 10"/>
          <p:cNvSpPr/>
          <p:nvPr userDrawn="1"/>
        </p:nvSpPr>
        <p:spPr>
          <a:xfrm>
            <a:off x="0" y="243281"/>
            <a:ext cx="1508915" cy="687897"/>
          </a:xfrm>
          <a:custGeom>
            <a:avLst/>
            <a:gdLst>
              <a:gd name="connsiteX0" fmla="*/ 0 w 1508915"/>
              <a:gd name="connsiteY0" fmla="*/ 0 h 687897"/>
              <a:gd name="connsiteX1" fmla="*/ 1508915 w 1508915"/>
              <a:gd name="connsiteY1" fmla="*/ 0 h 687897"/>
              <a:gd name="connsiteX2" fmla="*/ 1212535 w 1508915"/>
              <a:gd name="connsiteY2" fmla="*/ 687897 h 687897"/>
              <a:gd name="connsiteX3" fmla="*/ 0 w 1508915"/>
              <a:gd name="connsiteY3" fmla="*/ 687897 h 687897"/>
              <a:gd name="connsiteX4" fmla="*/ 0 w 1508915"/>
              <a:gd name="connsiteY4" fmla="*/ 0 h 687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08915" h="687897">
                <a:moveTo>
                  <a:pt x="0" y="0"/>
                </a:moveTo>
                <a:lnTo>
                  <a:pt x="1508915" y="0"/>
                </a:lnTo>
                <a:lnTo>
                  <a:pt x="1212535" y="687897"/>
                </a:lnTo>
                <a:lnTo>
                  <a:pt x="0" y="687897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平行四边形 11"/>
          <p:cNvSpPr/>
          <p:nvPr userDrawn="1"/>
        </p:nvSpPr>
        <p:spPr>
          <a:xfrm>
            <a:off x="1320162" y="243281"/>
            <a:ext cx="466693" cy="570452"/>
          </a:xfrm>
          <a:prstGeom prst="parallelogram">
            <a:avLst>
              <a:gd name="adj" fmla="val 53283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0416208" y="6385379"/>
            <a:ext cx="431733" cy="365125"/>
          </a:xfrm>
        </p:spPr>
        <p:txBody>
          <a:bodyPr/>
          <a:lstStyle>
            <a:lvl1pPr>
              <a:defRPr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fld id="{44FE8081-9BD5-4D7C-946C-6E41C6C19654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 rotWithShape="1">
          <a:blip r:embed="rId2" cstate="screen">
            <a:duotone>
              <a:prstClr val="black"/>
              <a:schemeClr val="accent1">
                <a:lumMod val="75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2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264454" y="5950073"/>
            <a:ext cx="490003" cy="508730"/>
          </a:xfrm>
          <a:prstGeom prst="rect">
            <a:avLst/>
          </a:prstGeom>
          <a:effectLst/>
        </p:spPr>
      </p:pic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4" cstate="screen">
            <a:duotone>
              <a:prstClr val="black"/>
              <a:schemeClr val="accent1">
                <a:lumMod val="75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2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809391" y="5950073"/>
            <a:ext cx="1748894" cy="431677"/>
          </a:xfrm>
          <a:prstGeom prst="rect">
            <a:avLst/>
          </a:prstGeom>
          <a:effectLst/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任意多边形 5"/>
          <p:cNvSpPr/>
          <p:nvPr userDrawn="1"/>
        </p:nvSpPr>
        <p:spPr>
          <a:xfrm rot="7675724">
            <a:off x="1889233" y="2372381"/>
            <a:ext cx="6640861" cy="8368900"/>
          </a:xfrm>
          <a:custGeom>
            <a:avLst/>
            <a:gdLst>
              <a:gd name="connsiteX0" fmla="*/ 6521754 w 6640861"/>
              <a:gd name="connsiteY0" fmla="*/ 8368900 h 8368900"/>
              <a:gd name="connsiteX1" fmla="*/ 0 w 6640861"/>
              <a:gd name="connsiteY1" fmla="*/ 0 h 8368900"/>
              <a:gd name="connsiteX2" fmla="*/ 191438 w 6640861"/>
              <a:gd name="connsiteY2" fmla="*/ 0 h 8368900"/>
              <a:gd name="connsiteX3" fmla="*/ 6640861 w 6640861"/>
              <a:gd name="connsiteY3" fmla="*/ 8276082 h 8368900"/>
              <a:gd name="connsiteX4" fmla="*/ 6521754 w 6640861"/>
              <a:gd name="connsiteY4" fmla="*/ 8368900 h 836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40861" h="8368900">
                <a:moveTo>
                  <a:pt x="6521754" y="8368900"/>
                </a:moveTo>
                <a:lnTo>
                  <a:pt x="0" y="0"/>
                </a:lnTo>
                <a:lnTo>
                  <a:pt x="191438" y="0"/>
                </a:lnTo>
                <a:lnTo>
                  <a:pt x="6640861" y="8276082"/>
                </a:lnTo>
                <a:lnTo>
                  <a:pt x="6521754" y="8368900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任意多边形 6"/>
          <p:cNvSpPr/>
          <p:nvPr userDrawn="1"/>
        </p:nvSpPr>
        <p:spPr>
          <a:xfrm rot="7675724">
            <a:off x="1928889" y="2322050"/>
            <a:ext cx="6640861" cy="8368900"/>
          </a:xfrm>
          <a:custGeom>
            <a:avLst/>
            <a:gdLst>
              <a:gd name="connsiteX0" fmla="*/ 6521754 w 6640861"/>
              <a:gd name="connsiteY0" fmla="*/ 8368900 h 8368900"/>
              <a:gd name="connsiteX1" fmla="*/ 0 w 6640861"/>
              <a:gd name="connsiteY1" fmla="*/ 0 h 8368900"/>
              <a:gd name="connsiteX2" fmla="*/ 191438 w 6640861"/>
              <a:gd name="connsiteY2" fmla="*/ 0 h 8368900"/>
              <a:gd name="connsiteX3" fmla="*/ 6640861 w 6640861"/>
              <a:gd name="connsiteY3" fmla="*/ 8276082 h 8368900"/>
              <a:gd name="connsiteX4" fmla="*/ 6521754 w 6640861"/>
              <a:gd name="connsiteY4" fmla="*/ 8368900 h 836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40861" h="8368900">
                <a:moveTo>
                  <a:pt x="6521754" y="8368900"/>
                </a:moveTo>
                <a:lnTo>
                  <a:pt x="0" y="0"/>
                </a:lnTo>
                <a:lnTo>
                  <a:pt x="191438" y="0"/>
                </a:lnTo>
                <a:lnTo>
                  <a:pt x="6640861" y="8276082"/>
                </a:lnTo>
                <a:lnTo>
                  <a:pt x="6521754" y="836890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平行四边形 7"/>
          <p:cNvSpPr/>
          <p:nvPr userDrawn="1"/>
        </p:nvSpPr>
        <p:spPr>
          <a:xfrm>
            <a:off x="10795758" y="6458677"/>
            <a:ext cx="1579756" cy="209725"/>
          </a:xfrm>
          <a:prstGeom prst="parallelogram">
            <a:avLst>
              <a:gd name="adj" fmla="val 90385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9" name="平行四边形 8"/>
          <p:cNvSpPr/>
          <p:nvPr userDrawn="1"/>
        </p:nvSpPr>
        <p:spPr>
          <a:xfrm>
            <a:off x="10901049" y="6458803"/>
            <a:ext cx="1534478" cy="88710"/>
          </a:xfrm>
          <a:prstGeom prst="parallelogram">
            <a:avLst>
              <a:gd name="adj" fmla="val 90385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 10"/>
          <p:cNvSpPr/>
          <p:nvPr userDrawn="1"/>
        </p:nvSpPr>
        <p:spPr>
          <a:xfrm>
            <a:off x="0" y="243281"/>
            <a:ext cx="1508915" cy="687897"/>
          </a:xfrm>
          <a:custGeom>
            <a:avLst/>
            <a:gdLst>
              <a:gd name="connsiteX0" fmla="*/ 0 w 1508915"/>
              <a:gd name="connsiteY0" fmla="*/ 0 h 687897"/>
              <a:gd name="connsiteX1" fmla="*/ 1508915 w 1508915"/>
              <a:gd name="connsiteY1" fmla="*/ 0 h 687897"/>
              <a:gd name="connsiteX2" fmla="*/ 1212535 w 1508915"/>
              <a:gd name="connsiteY2" fmla="*/ 687897 h 687897"/>
              <a:gd name="connsiteX3" fmla="*/ 0 w 1508915"/>
              <a:gd name="connsiteY3" fmla="*/ 687897 h 687897"/>
              <a:gd name="connsiteX4" fmla="*/ 0 w 1508915"/>
              <a:gd name="connsiteY4" fmla="*/ 0 h 687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08915" h="687897">
                <a:moveTo>
                  <a:pt x="0" y="0"/>
                </a:moveTo>
                <a:lnTo>
                  <a:pt x="1508915" y="0"/>
                </a:lnTo>
                <a:lnTo>
                  <a:pt x="1212535" y="687897"/>
                </a:lnTo>
                <a:lnTo>
                  <a:pt x="0" y="687897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平行四边形 11"/>
          <p:cNvSpPr/>
          <p:nvPr userDrawn="1"/>
        </p:nvSpPr>
        <p:spPr>
          <a:xfrm>
            <a:off x="1320162" y="243281"/>
            <a:ext cx="466693" cy="570452"/>
          </a:xfrm>
          <a:prstGeom prst="parallelogram">
            <a:avLst>
              <a:gd name="adj" fmla="val 53283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0416208" y="6385379"/>
            <a:ext cx="431733" cy="365125"/>
          </a:xfrm>
        </p:spPr>
        <p:txBody>
          <a:bodyPr/>
          <a:lstStyle>
            <a:lvl1pPr>
              <a:defRPr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fld id="{44FE8081-9BD5-4D7C-946C-6E41C6C19654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 rotWithShape="1">
          <a:blip r:embed="rId2" cstate="screen">
            <a:duotone>
              <a:prstClr val="black"/>
              <a:schemeClr val="accent1">
                <a:lumMod val="75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2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264454" y="5950073"/>
            <a:ext cx="490003" cy="508730"/>
          </a:xfrm>
          <a:prstGeom prst="rect">
            <a:avLst/>
          </a:prstGeom>
          <a:effectLst/>
        </p:spPr>
      </p:pic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4" cstate="screen">
            <a:duotone>
              <a:prstClr val="black"/>
              <a:schemeClr val="accent1">
                <a:lumMod val="75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2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809391" y="5950073"/>
            <a:ext cx="1748894" cy="431677"/>
          </a:xfrm>
          <a:prstGeom prst="rect">
            <a:avLst/>
          </a:prstGeom>
          <a:effectLst/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任意多边形 5"/>
          <p:cNvSpPr/>
          <p:nvPr userDrawn="1"/>
        </p:nvSpPr>
        <p:spPr>
          <a:xfrm rot="7675724">
            <a:off x="1889233" y="2372381"/>
            <a:ext cx="6640861" cy="8368900"/>
          </a:xfrm>
          <a:custGeom>
            <a:avLst/>
            <a:gdLst>
              <a:gd name="connsiteX0" fmla="*/ 6521754 w 6640861"/>
              <a:gd name="connsiteY0" fmla="*/ 8368900 h 8368900"/>
              <a:gd name="connsiteX1" fmla="*/ 0 w 6640861"/>
              <a:gd name="connsiteY1" fmla="*/ 0 h 8368900"/>
              <a:gd name="connsiteX2" fmla="*/ 191438 w 6640861"/>
              <a:gd name="connsiteY2" fmla="*/ 0 h 8368900"/>
              <a:gd name="connsiteX3" fmla="*/ 6640861 w 6640861"/>
              <a:gd name="connsiteY3" fmla="*/ 8276082 h 8368900"/>
              <a:gd name="connsiteX4" fmla="*/ 6521754 w 6640861"/>
              <a:gd name="connsiteY4" fmla="*/ 8368900 h 836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40861" h="8368900">
                <a:moveTo>
                  <a:pt x="6521754" y="8368900"/>
                </a:moveTo>
                <a:lnTo>
                  <a:pt x="0" y="0"/>
                </a:lnTo>
                <a:lnTo>
                  <a:pt x="191438" y="0"/>
                </a:lnTo>
                <a:lnTo>
                  <a:pt x="6640861" y="8276082"/>
                </a:lnTo>
                <a:lnTo>
                  <a:pt x="6521754" y="8368900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任意多边形 6"/>
          <p:cNvSpPr/>
          <p:nvPr userDrawn="1"/>
        </p:nvSpPr>
        <p:spPr>
          <a:xfrm rot="7675724">
            <a:off x="1928889" y="2322050"/>
            <a:ext cx="6640861" cy="8368900"/>
          </a:xfrm>
          <a:custGeom>
            <a:avLst/>
            <a:gdLst>
              <a:gd name="connsiteX0" fmla="*/ 6521754 w 6640861"/>
              <a:gd name="connsiteY0" fmla="*/ 8368900 h 8368900"/>
              <a:gd name="connsiteX1" fmla="*/ 0 w 6640861"/>
              <a:gd name="connsiteY1" fmla="*/ 0 h 8368900"/>
              <a:gd name="connsiteX2" fmla="*/ 191438 w 6640861"/>
              <a:gd name="connsiteY2" fmla="*/ 0 h 8368900"/>
              <a:gd name="connsiteX3" fmla="*/ 6640861 w 6640861"/>
              <a:gd name="connsiteY3" fmla="*/ 8276082 h 8368900"/>
              <a:gd name="connsiteX4" fmla="*/ 6521754 w 6640861"/>
              <a:gd name="connsiteY4" fmla="*/ 8368900 h 836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40861" h="8368900">
                <a:moveTo>
                  <a:pt x="6521754" y="8368900"/>
                </a:moveTo>
                <a:lnTo>
                  <a:pt x="0" y="0"/>
                </a:lnTo>
                <a:lnTo>
                  <a:pt x="191438" y="0"/>
                </a:lnTo>
                <a:lnTo>
                  <a:pt x="6640861" y="8276082"/>
                </a:lnTo>
                <a:lnTo>
                  <a:pt x="6521754" y="836890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平行四边形 7"/>
          <p:cNvSpPr/>
          <p:nvPr userDrawn="1"/>
        </p:nvSpPr>
        <p:spPr>
          <a:xfrm>
            <a:off x="10795758" y="6458677"/>
            <a:ext cx="1579756" cy="209725"/>
          </a:xfrm>
          <a:prstGeom prst="parallelogram">
            <a:avLst>
              <a:gd name="adj" fmla="val 90385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9" name="平行四边形 8"/>
          <p:cNvSpPr/>
          <p:nvPr userDrawn="1"/>
        </p:nvSpPr>
        <p:spPr>
          <a:xfrm>
            <a:off x="10901049" y="6458803"/>
            <a:ext cx="1534478" cy="88710"/>
          </a:xfrm>
          <a:prstGeom prst="parallelogram">
            <a:avLst>
              <a:gd name="adj" fmla="val 90385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 10"/>
          <p:cNvSpPr/>
          <p:nvPr userDrawn="1"/>
        </p:nvSpPr>
        <p:spPr>
          <a:xfrm>
            <a:off x="0" y="243281"/>
            <a:ext cx="1508915" cy="687897"/>
          </a:xfrm>
          <a:custGeom>
            <a:avLst/>
            <a:gdLst>
              <a:gd name="connsiteX0" fmla="*/ 0 w 1508915"/>
              <a:gd name="connsiteY0" fmla="*/ 0 h 687897"/>
              <a:gd name="connsiteX1" fmla="*/ 1508915 w 1508915"/>
              <a:gd name="connsiteY1" fmla="*/ 0 h 687897"/>
              <a:gd name="connsiteX2" fmla="*/ 1212535 w 1508915"/>
              <a:gd name="connsiteY2" fmla="*/ 687897 h 687897"/>
              <a:gd name="connsiteX3" fmla="*/ 0 w 1508915"/>
              <a:gd name="connsiteY3" fmla="*/ 687897 h 687897"/>
              <a:gd name="connsiteX4" fmla="*/ 0 w 1508915"/>
              <a:gd name="connsiteY4" fmla="*/ 0 h 687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08915" h="687897">
                <a:moveTo>
                  <a:pt x="0" y="0"/>
                </a:moveTo>
                <a:lnTo>
                  <a:pt x="1508915" y="0"/>
                </a:lnTo>
                <a:lnTo>
                  <a:pt x="1212535" y="687897"/>
                </a:lnTo>
                <a:lnTo>
                  <a:pt x="0" y="687897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平行四边形 11"/>
          <p:cNvSpPr/>
          <p:nvPr userDrawn="1"/>
        </p:nvSpPr>
        <p:spPr>
          <a:xfrm>
            <a:off x="1320162" y="243281"/>
            <a:ext cx="466693" cy="570452"/>
          </a:xfrm>
          <a:prstGeom prst="parallelogram">
            <a:avLst>
              <a:gd name="adj" fmla="val 53283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0416208" y="6385379"/>
            <a:ext cx="431733" cy="365125"/>
          </a:xfrm>
        </p:spPr>
        <p:txBody>
          <a:bodyPr/>
          <a:lstStyle>
            <a:lvl1pPr>
              <a:defRPr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fld id="{44FE8081-9BD5-4D7C-946C-6E41C6C19654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 rotWithShape="1">
          <a:blip r:embed="rId2" cstate="screen">
            <a:duotone>
              <a:prstClr val="black"/>
              <a:schemeClr val="accent1">
                <a:lumMod val="75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2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264454" y="5950073"/>
            <a:ext cx="490003" cy="508730"/>
          </a:xfrm>
          <a:prstGeom prst="rect">
            <a:avLst/>
          </a:prstGeom>
          <a:effectLst/>
        </p:spPr>
      </p:pic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4" cstate="screen">
            <a:duotone>
              <a:prstClr val="black"/>
              <a:schemeClr val="accent1">
                <a:lumMod val="75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2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809391" y="5950073"/>
            <a:ext cx="1748894" cy="431677"/>
          </a:xfrm>
          <a:prstGeom prst="rect">
            <a:avLst/>
          </a:prstGeom>
          <a:effectLst/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420914"/>
            <a:ext cx="870857" cy="449943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平行四边形 20"/>
          <p:cNvSpPr/>
          <p:nvPr userDrawn="1"/>
        </p:nvSpPr>
        <p:spPr>
          <a:xfrm>
            <a:off x="10795758" y="6458677"/>
            <a:ext cx="1579756" cy="209725"/>
          </a:xfrm>
          <a:prstGeom prst="parallelogram">
            <a:avLst>
              <a:gd name="adj" fmla="val 90385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2" name="平行四边形 21"/>
          <p:cNvSpPr/>
          <p:nvPr userDrawn="1"/>
        </p:nvSpPr>
        <p:spPr>
          <a:xfrm>
            <a:off x="10901049" y="6458803"/>
            <a:ext cx="1534478" cy="88710"/>
          </a:xfrm>
          <a:prstGeom prst="parallelogram">
            <a:avLst>
              <a:gd name="adj" fmla="val 90385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0416208" y="6385379"/>
            <a:ext cx="431733" cy="365125"/>
          </a:xfrm>
        </p:spPr>
        <p:txBody>
          <a:bodyPr/>
          <a:lstStyle>
            <a:lvl1pPr>
              <a:defRPr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fld id="{44FE8081-9BD5-4D7C-946C-6E41C6C196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6" name="任意多边形 25"/>
          <p:cNvSpPr/>
          <p:nvPr userDrawn="1"/>
        </p:nvSpPr>
        <p:spPr>
          <a:xfrm rot="7675724">
            <a:off x="1889233" y="2372381"/>
            <a:ext cx="6640861" cy="8368900"/>
          </a:xfrm>
          <a:custGeom>
            <a:avLst/>
            <a:gdLst>
              <a:gd name="connsiteX0" fmla="*/ 6521754 w 6640861"/>
              <a:gd name="connsiteY0" fmla="*/ 8368900 h 8368900"/>
              <a:gd name="connsiteX1" fmla="*/ 0 w 6640861"/>
              <a:gd name="connsiteY1" fmla="*/ 0 h 8368900"/>
              <a:gd name="connsiteX2" fmla="*/ 191438 w 6640861"/>
              <a:gd name="connsiteY2" fmla="*/ 0 h 8368900"/>
              <a:gd name="connsiteX3" fmla="*/ 6640861 w 6640861"/>
              <a:gd name="connsiteY3" fmla="*/ 8276082 h 8368900"/>
              <a:gd name="connsiteX4" fmla="*/ 6521754 w 6640861"/>
              <a:gd name="connsiteY4" fmla="*/ 8368900 h 836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40861" h="8368900">
                <a:moveTo>
                  <a:pt x="6521754" y="8368900"/>
                </a:moveTo>
                <a:lnTo>
                  <a:pt x="0" y="0"/>
                </a:lnTo>
                <a:lnTo>
                  <a:pt x="191438" y="0"/>
                </a:lnTo>
                <a:lnTo>
                  <a:pt x="6640861" y="8276082"/>
                </a:lnTo>
                <a:lnTo>
                  <a:pt x="6521754" y="8368900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任意多边形 26"/>
          <p:cNvSpPr/>
          <p:nvPr userDrawn="1"/>
        </p:nvSpPr>
        <p:spPr>
          <a:xfrm rot="7675724">
            <a:off x="1928889" y="2322050"/>
            <a:ext cx="6640861" cy="8368900"/>
          </a:xfrm>
          <a:custGeom>
            <a:avLst/>
            <a:gdLst>
              <a:gd name="connsiteX0" fmla="*/ 6521754 w 6640861"/>
              <a:gd name="connsiteY0" fmla="*/ 8368900 h 8368900"/>
              <a:gd name="connsiteX1" fmla="*/ 0 w 6640861"/>
              <a:gd name="connsiteY1" fmla="*/ 0 h 8368900"/>
              <a:gd name="connsiteX2" fmla="*/ 191438 w 6640861"/>
              <a:gd name="connsiteY2" fmla="*/ 0 h 8368900"/>
              <a:gd name="connsiteX3" fmla="*/ 6640861 w 6640861"/>
              <a:gd name="connsiteY3" fmla="*/ 8276082 h 8368900"/>
              <a:gd name="connsiteX4" fmla="*/ 6521754 w 6640861"/>
              <a:gd name="connsiteY4" fmla="*/ 8368900 h 836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40861" h="8368900">
                <a:moveTo>
                  <a:pt x="6521754" y="8368900"/>
                </a:moveTo>
                <a:lnTo>
                  <a:pt x="0" y="0"/>
                </a:lnTo>
                <a:lnTo>
                  <a:pt x="191438" y="0"/>
                </a:lnTo>
                <a:lnTo>
                  <a:pt x="6640861" y="8276082"/>
                </a:lnTo>
                <a:lnTo>
                  <a:pt x="6521754" y="836890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流程图: 数据 2"/>
          <p:cNvSpPr/>
          <p:nvPr userDrawn="1"/>
        </p:nvSpPr>
        <p:spPr>
          <a:xfrm>
            <a:off x="217673" y="312526"/>
            <a:ext cx="943470" cy="558331"/>
          </a:xfrm>
          <a:prstGeom prst="flowChartInputOutpu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" name="直接连接符 4"/>
          <p:cNvCxnSpPr/>
          <p:nvPr userDrawn="1"/>
        </p:nvCxnSpPr>
        <p:spPr>
          <a:xfrm>
            <a:off x="870857" y="856343"/>
            <a:ext cx="1132114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2" cstate="screen">
            <a:duotone>
              <a:prstClr val="black"/>
              <a:schemeClr val="accent1">
                <a:lumMod val="75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2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264454" y="5950073"/>
            <a:ext cx="490003" cy="508730"/>
          </a:xfrm>
          <a:prstGeom prst="rect">
            <a:avLst/>
          </a:prstGeom>
          <a:effectLst/>
        </p:spPr>
      </p:pic>
      <p:pic>
        <p:nvPicPr>
          <p:cNvPr id="13" name="图片 12"/>
          <p:cNvPicPr>
            <a:picLocks noChangeAspect="1"/>
          </p:cNvPicPr>
          <p:nvPr userDrawn="1"/>
        </p:nvPicPr>
        <p:blipFill rotWithShape="1">
          <a:blip r:embed="rId4" cstate="screen">
            <a:duotone>
              <a:prstClr val="black"/>
              <a:schemeClr val="accent1">
                <a:lumMod val="75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2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809391" y="5950073"/>
            <a:ext cx="1748894" cy="431677"/>
          </a:xfrm>
          <a:prstGeom prst="rect">
            <a:avLst/>
          </a:prstGeom>
          <a:effectLst/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E8081-9BD5-4D7C-946C-6E41C6C1965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E8081-9BD5-4D7C-946C-6E41C6C1965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E8081-9BD5-4D7C-946C-6E41C6C1965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E8081-9BD5-4D7C-946C-6E41C6C1965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31.xml"/><Relationship Id="rId18" Type="http://schemas.openxmlformats.org/officeDocument/2006/relationships/slideLayout" Target="../slideLayouts/slideLayout36.xml"/><Relationship Id="rId3" Type="http://schemas.openxmlformats.org/officeDocument/2006/relationships/slideLayout" Target="../slideLayouts/slideLayout21.xml"/><Relationship Id="rId21" Type="http://schemas.openxmlformats.org/officeDocument/2006/relationships/theme" Target="../theme/theme3.xml"/><Relationship Id="rId7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30.xml"/><Relationship Id="rId17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0.xml"/><Relationship Id="rId16" Type="http://schemas.openxmlformats.org/officeDocument/2006/relationships/slideLayout" Target="../slideLayouts/slideLayout34.xml"/><Relationship Id="rId20" Type="http://schemas.openxmlformats.org/officeDocument/2006/relationships/slideLayout" Target="../slideLayouts/slideLayout38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37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580539" y="6356350"/>
            <a:ext cx="120102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1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44FE8081-9BD5-4D7C-946C-6E41C6C196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88" r:id="rId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773174" y="6356350"/>
            <a:ext cx="4026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FE8081-9BD5-4D7C-946C-6E41C6C1965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205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5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BAE1E46-2AA2-43D3-8502-C329C2A34A9F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2021/3/22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5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5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7A93895-D3F6-44DA-8AA0-D116BDF6AB3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  <p:sldLayoutId id="2147483679" r:id="rId12"/>
    <p:sldLayoutId id="2147483680" r:id="rId13"/>
    <p:sldLayoutId id="2147483681" r:id="rId14"/>
    <p:sldLayoutId id="2147483682" r:id="rId15"/>
    <p:sldLayoutId id="2147483683" r:id="rId16"/>
    <p:sldLayoutId id="2147483684" r:id="rId17"/>
    <p:sldLayoutId id="2147483685" r:id="rId18"/>
    <p:sldLayoutId id="2147483686" r:id="rId19"/>
    <p:sldLayoutId id="2147483687" r:id="rId20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4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3" cstate="screen"/>
          <a:stretch>
            <a:fillRect/>
          </a:stretch>
        </p:blipFill>
        <p:spPr>
          <a:xfrm>
            <a:off x="294140" y="262285"/>
            <a:ext cx="3030085" cy="808023"/>
          </a:xfrm>
          <a:prstGeom prst="rect">
            <a:avLst/>
          </a:prstGeo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</p:pic>
      <p:sp>
        <p:nvSpPr>
          <p:cNvPr id="7" name="文本框 6"/>
          <p:cNvSpPr txBox="1"/>
          <p:nvPr/>
        </p:nvSpPr>
        <p:spPr>
          <a:xfrm>
            <a:off x="142624" y="1811713"/>
            <a:ext cx="1152819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8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编译原理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E8081-9BD5-4D7C-946C-6E41C6C19654}" type="slidenum">
              <a:rPr lang="zh-CN" altLang="en-US" smtClean="0"/>
              <a:t>10</a:t>
            </a:fld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414528" y="1565916"/>
            <a:ext cx="960729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28800" lvl="2" indent="-571500">
              <a:buClr>
                <a:srgbClr val="011893"/>
              </a:buClr>
              <a:buSzPct val="110000"/>
              <a:buFont typeface="Arial" panose="020B0604020202020204" pitchFamily="34" charset="0"/>
              <a:buChar char="•"/>
            </a:pPr>
            <a:r>
              <a:rPr kumimoji="1" lang="zh-CN" altLang="en-US" sz="2800" dirty="0" smtClean="0">
                <a:solidFill>
                  <a:srgbClr val="C000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引入符号表，将标识符或常量分别放入相应的表中，用表中的相对地址码作为单词的值。</a:t>
            </a:r>
            <a:endParaRPr kumimoji="1" lang="zh-CN" altLang="en-US" sz="2000" dirty="0">
              <a:latin typeface="Times New Roman" panose="02020603050405020304" pitchFamily="18" charset="0"/>
              <a:ea typeface="SimHei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817905" y="271493"/>
            <a:ext cx="431467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CN" altLang="en-US" sz="3200" dirty="0">
                <a:solidFill>
                  <a:srgbClr val="C000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单词自身的</a:t>
            </a:r>
            <a:r>
              <a:rPr kumimoji="1" lang="zh-CN" altLang="en-US" sz="3200" dirty="0" smtClean="0">
                <a:solidFill>
                  <a:srgbClr val="C000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值编码方案 </a:t>
            </a:r>
            <a:endParaRPr lang="zh-CN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1204178" y="981141"/>
            <a:ext cx="121058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3200" dirty="0" smtClean="0">
                <a:solidFill>
                  <a:srgbClr val="C000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方案</a:t>
            </a:r>
            <a:r>
              <a:rPr kumimoji="1" lang="en-US" altLang="zh-CN" sz="3200" dirty="0" smtClean="0">
                <a:solidFill>
                  <a:srgbClr val="C000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2</a:t>
            </a:r>
            <a:endParaRPr lang="zh-CN" altLang="en-US" dirty="0"/>
          </a:p>
        </p:txBody>
      </p:sp>
      <p:graphicFrame>
        <p:nvGraphicFramePr>
          <p:cNvPr id="6" name="Group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8242232"/>
              </p:ext>
            </p:extLst>
          </p:nvPr>
        </p:nvGraphicFramePr>
        <p:xfrm>
          <a:off x="2892616" y="3748784"/>
          <a:ext cx="6096000" cy="1360488"/>
        </p:xfrm>
        <a:graphic>
          <a:graphicData uri="http://schemas.openxmlformats.org/drawingml/2006/table">
            <a:tbl>
              <a:tblPr/>
              <a:tblGrid>
                <a:gridCol w="1016000">
                  <a:extLst>
                    <a:ext uri="{9D8B030D-6E8A-4147-A177-3AD203B41FA5}">
                      <a16:colId xmlns:a16="http://schemas.microsoft.com/office/drawing/2014/main" val="2627832341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753021941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4293825995"/>
                    </a:ext>
                  </a:extLst>
                </a:gridCol>
                <a:gridCol w="1390650">
                  <a:extLst>
                    <a:ext uri="{9D8B030D-6E8A-4147-A177-3AD203B41FA5}">
                      <a16:colId xmlns:a16="http://schemas.microsoft.com/office/drawing/2014/main" val="2853048735"/>
                    </a:ext>
                  </a:extLst>
                </a:gridCol>
                <a:gridCol w="641350">
                  <a:extLst>
                    <a:ext uri="{9D8B030D-6E8A-4147-A177-3AD203B41FA5}">
                      <a16:colId xmlns:a16="http://schemas.microsoft.com/office/drawing/2014/main" val="367137990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1124479"/>
                    </a:ext>
                  </a:extLst>
                </a:gridCol>
              </a:tblGrid>
              <a:tr h="42545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buNone/>
                        <a:tabLst/>
                      </a:pPr>
                      <a:r>
                        <a:rPr kumimoji="0" lang="zh-CN" altLang="en-US" sz="21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名字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buNone/>
                        <a:tabLst/>
                      </a:pPr>
                      <a:r>
                        <a:rPr kumimoji="0" lang="zh-CN" altLang="en-US" sz="21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记号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buNone/>
                        <a:tabLst/>
                      </a:pPr>
                      <a:r>
                        <a:rPr kumimoji="0" lang="zh-CN" altLang="en-US" sz="21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类型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buNone/>
                        <a:tabLst/>
                      </a:pPr>
                      <a:r>
                        <a:rPr kumimoji="0" lang="zh-CN" altLang="en-US" sz="21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种属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buNone/>
                        <a:tabLst/>
                      </a:pPr>
                      <a:r>
                        <a:rPr kumimoji="0" lang="en-US" altLang="zh-CN" sz="21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…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buNone/>
                        <a:tabLst/>
                      </a:pPr>
                      <a:r>
                        <a:rPr kumimoji="0" lang="zh-CN" altLang="en-US" sz="21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地址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8017521"/>
                  </a:ext>
                </a:extLst>
              </a:tr>
              <a:tr h="42545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buNone/>
                        <a:tabLst/>
                      </a:pPr>
                      <a:r>
                        <a:rPr kumimoji="0" lang="en-US" altLang="zh-CN" sz="2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a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buNone/>
                        <a:tabLst/>
                      </a:pPr>
                      <a:r>
                        <a:rPr kumimoji="1" lang="en-US" altLang="zh-CN" sz="21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id1(25)</a:t>
                      </a:r>
                      <a:endParaRPr kumimoji="1" lang="zh-CN" altLang="en-US" sz="21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buNone/>
                        <a:tabLst/>
                      </a:pPr>
                      <a:r>
                        <a:rPr kumimoji="0" lang="en-US" altLang="zh-CN" sz="21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int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buNone/>
                        <a:tabLst/>
                      </a:pPr>
                      <a:r>
                        <a:rPr kumimoji="0" lang="zh-CN" altLang="en-US" sz="21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简单变量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buNone/>
                        <a:tabLst/>
                      </a:pPr>
                      <a:r>
                        <a:rPr kumimoji="0" lang="en-US" altLang="zh-CN" sz="21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…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buNone/>
                        <a:tabLst/>
                      </a:pPr>
                      <a:r>
                        <a:rPr kumimoji="0" lang="en-US" altLang="zh-CN" sz="21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9032397"/>
                  </a:ext>
                </a:extLst>
              </a:tr>
              <a:tr h="509588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buNone/>
                        <a:tabLst/>
                      </a:pPr>
                      <a:r>
                        <a:rPr kumimoji="0" lang="en-US" altLang="zh-CN" sz="21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b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buNone/>
                        <a:tabLst/>
                      </a:pPr>
                      <a:r>
                        <a:rPr kumimoji="1" lang="en-US" altLang="zh-CN" sz="21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id2(25)</a:t>
                      </a:r>
                      <a:endParaRPr kumimoji="1" lang="zh-CN" altLang="en-US" sz="21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buNone/>
                        <a:tabLst/>
                      </a:pPr>
                      <a:r>
                        <a:rPr kumimoji="0" lang="en-US" altLang="zh-CN" sz="21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int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buNone/>
                        <a:tabLst/>
                      </a:pPr>
                      <a:r>
                        <a:rPr kumimoji="0" lang="zh-CN" altLang="en-US" sz="21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简单变量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buNone/>
                        <a:tabLst/>
                      </a:pPr>
                      <a:r>
                        <a:rPr kumimoji="0" lang="en-US" altLang="zh-CN" sz="21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…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buNone/>
                        <a:tabLst/>
                      </a:pPr>
                      <a:r>
                        <a:rPr kumimoji="0" lang="en-US" altLang="zh-CN" sz="2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5367457"/>
                  </a:ext>
                </a:extLst>
              </a:tr>
            </a:tbl>
          </a:graphicData>
        </a:graphic>
      </p:graphicFrame>
      <p:sp>
        <p:nvSpPr>
          <p:cNvPr id="8" name="Rectangle 42"/>
          <p:cNvSpPr>
            <a:spLocks noChangeArrowheads="1"/>
          </p:cNvSpPr>
          <p:nvPr/>
        </p:nvSpPr>
        <p:spPr bwMode="auto">
          <a:xfrm>
            <a:off x="1970278" y="3229671"/>
            <a:ext cx="17287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">
              <a:spcBef>
                <a:spcPct val="50000"/>
              </a:spcBef>
              <a:buFontTx/>
              <a:buNone/>
            </a:pPr>
            <a:r>
              <a:rPr kumimoji="1" lang="zh-CN" altLang="en-US" sz="2400" b="1" dirty="0">
                <a:latin typeface="Times New Roman" panose="02020603050405020304" pitchFamily="18" charset="0"/>
              </a:rPr>
              <a:t>例：</a:t>
            </a:r>
            <a:r>
              <a:rPr kumimoji="1" lang="en-US" altLang="zh-CN" sz="2400" b="1" dirty="0" err="1">
                <a:latin typeface="Times New Roman" panose="02020603050405020304" pitchFamily="18" charset="0"/>
              </a:rPr>
              <a:t>int</a:t>
            </a:r>
            <a:r>
              <a:rPr kumimoji="1" lang="en-US" altLang="zh-CN" sz="2400" b="1" dirty="0">
                <a:latin typeface="Times New Roman" panose="02020603050405020304" pitchFamily="18" charset="0"/>
              </a:rPr>
              <a:t> </a:t>
            </a:r>
            <a:r>
              <a:rPr kumimoji="1" lang="en-US" altLang="zh-CN" sz="2400" b="1" dirty="0" err="1">
                <a:latin typeface="Times New Roman" panose="02020603050405020304" pitchFamily="18" charset="0"/>
              </a:rPr>
              <a:t>a,b</a:t>
            </a:r>
            <a:r>
              <a:rPr kumimoji="1" lang="en-US" altLang="zh-CN" sz="2400" b="1" dirty="0">
                <a:latin typeface="Times New Roman" panose="02020603050405020304" pitchFamily="18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2449384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8BF7438-6C36-7741-A846-F61B9F6AFB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E8081-9BD5-4D7C-946C-6E41C6C19654}" type="slidenum">
              <a:rPr lang="zh-CN" altLang="en-US" smtClean="0"/>
              <a:t>11</a:t>
            </a:fld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F31CF7D-412C-6B4F-AFFA-5EBA392EC4D6}"/>
              </a:ext>
            </a:extLst>
          </p:cNvPr>
          <p:cNvSpPr txBox="1"/>
          <p:nvPr/>
        </p:nvSpPr>
        <p:spPr>
          <a:xfrm>
            <a:off x="1827644" y="257465"/>
            <a:ext cx="992716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4400" dirty="0">
                <a:latin typeface="SimHei" panose="02010609060101010101" pitchFamily="49" charset="-122"/>
                <a:ea typeface="SimHei" panose="02010609060101010101" pitchFamily="49" charset="-122"/>
              </a:rPr>
              <a:t>例：</a:t>
            </a:r>
            <a:r>
              <a:rPr kumimoji="1" lang="en-US" altLang="zh-CN" sz="4400" dirty="0"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FORTRAN</a:t>
            </a:r>
            <a:r>
              <a:rPr kumimoji="1" lang="en-US" altLang="zh-CN" sz="4400" dirty="0">
                <a:latin typeface="SimHei" panose="02010609060101010101" pitchFamily="49" charset="-122"/>
                <a:ea typeface="SimHei" panose="02010609060101010101" pitchFamily="49" charset="-122"/>
              </a:rPr>
              <a:t> </a:t>
            </a:r>
            <a:r>
              <a:rPr kumimoji="1" lang="zh-CN" altLang="en-US" sz="4400" dirty="0">
                <a:latin typeface="SimHei" panose="02010609060101010101" pitchFamily="49" charset="-122"/>
                <a:ea typeface="SimHei" panose="02010609060101010101" pitchFamily="49" charset="-122"/>
              </a:rPr>
              <a:t>程序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D606F11-DA6F-CB40-9065-C2C0ACE88ACB}"/>
              </a:ext>
            </a:extLst>
          </p:cNvPr>
          <p:cNvSpPr txBox="1"/>
          <p:nvPr/>
        </p:nvSpPr>
        <p:spPr>
          <a:xfrm>
            <a:off x="489040" y="1091335"/>
            <a:ext cx="11702960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indent="-571500">
              <a:buClr>
                <a:srgbClr val="011893"/>
              </a:buClr>
              <a:buSzPct val="110000"/>
              <a:buFont typeface="Wingdings" pitchFamily="2" charset="2"/>
              <a:buChar char="n"/>
            </a:pPr>
            <a:r>
              <a:rPr kumimoji="1" lang="en" altLang="zh-CN" sz="3600" dirty="0">
                <a:latin typeface="SimHei" panose="02010609060101010101" pitchFamily="49" charset="-122"/>
                <a:ea typeface="SimHei" panose="02010609060101010101" pitchFamily="49" charset="-122"/>
              </a:rPr>
              <a:t>IF (5.EQ.M) GOTO 100 </a:t>
            </a:r>
          </a:p>
          <a:p>
            <a:pPr marL="914400" indent="-571500">
              <a:buClr>
                <a:srgbClr val="011893"/>
              </a:buClr>
              <a:buSzPct val="110000"/>
              <a:buFont typeface="Wingdings" pitchFamily="2" charset="2"/>
              <a:buChar char="n"/>
            </a:pPr>
            <a:r>
              <a:rPr kumimoji="1" lang="zh-CN" altLang="en-US" sz="3600" dirty="0">
                <a:latin typeface="SimHei" panose="02010609060101010101" pitchFamily="49" charset="-122"/>
                <a:ea typeface="SimHei" panose="02010609060101010101" pitchFamily="49" charset="-122"/>
              </a:rPr>
              <a:t>输出单词符号</a:t>
            </a:r>
          </a:p>
          <a:p>
            <a:pPr marL="1371600" lvl="1" indent="-571500">
              <a:buClr>
                <a:srgbClr val="011893"/>
              </a:buClr>
              <a:buSzPct val="110000"/>
              <a:buFont typeface="Wingdings" pitchFamily="2" charset="2"/>
              <a:buChar char="p"/>
            </a:pPr>
            <a:r>
              <a:rPr kumimoji="1" lang="zh-CN" altLang="en-US" sz="3200" dirty="0">
                <a:latin typeface="SimHei" panose="02010609060101010101" pitchFamily="49" charset="-122"/>
                <a:ea typeface="SimHei" panose="02010609060101010101" pitchFamily="49" charset="-122"/>
              </a:rPr>
              <a:t>逻辑 </a:t>
            </a:r>
            <a:r>
              <a:rPr kumimoji="1" lang="en" altLang="zh-CN" sz="3200" dirty="0">
                <a:latin typeface="SimHei" panose="02010609060101010101" pitchFamily="49" charset="-122"/>
                <a:ea typeface="SimHei" panose="02010609060101010101" pitchFamily="49" charset="-122"/>
              </a:rPr>
              <a:t>IF 			</a:t>
            </a:r>
            <a:r>
              <a:rPr kumimoji="1" lang="en-US" altLang="zh-CN" sz="3200" dirty="0">
                <a:latin typeface="SimHei" panose="02010609060101010101" pitchFamily="49" charset="-122"/>
                <a:ea typeface="SimHei" panose="02010609060101010101" pitchFamily="49" charset="-122"/>
              </a:rPr>
              <a:t> (34 </a:t>
            </a:r>
            <a:r>
              <a:rPr kumimoji="1" lang="zh-CN" altLang="en-US" sz="3200" dirty="0">
                <a:latin typeface="SimHei" panose="02010609060101010101" pitchFamily="49" charset="-122"/>
                <a:ea typeface="SimHei" panose="02010609060101010101" pitchFamily="49" charset="-122"/>
              </a:rPr>
              <a:t>， </a:t>
            </a:r>
            <a:r>
              <a:rPr kumimoji="1" lang="en-US" altLang="zh-CN" sz="3200" dirty="0">
                <a:latin typeface="SimHei" panose="02010609060101010101" pitchFamily="49" charset="-122"/>
                <a:ea typeface="SimHei" panose="02010609060101010101" pitchFamily="49" charset="-122"/>
              </a:rPr>
              <a:t>-) </a:t>
            </a:r>
            <a:endParaRPr kumimoji="1" lang="en" altLang="zh-CN" sz="3200" dirty="0"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 marL="1371600" lvl="1" indent="-571500">
              <a:buClr>
                <a:srgbClr val="011893"/>
              </a:buClr>
              <a:buSzPct val="110000"/>
              <a:buFont typeface="Wingdings" pitchFamily="2" charset="2"/>
              <a:buChar char="p"/>
            </a:pPr>
            <a:r>
              <a:rPr kumimoji="1" lang="zh-CN" altLang="en-US" sz="3200" dirty="0">
                <a:latin typeface="SimHei" panose="02010609060101010101" pitchFamily="49" charset="-122"/>
                <a:ea typeface="SimHei" panose="02010609060101010101" pitchFamily="49" charset="-122"/>
              </a:rPr>
              <a:t>左括号 </a:t>
            </a:r>
            <a:r>
              <a:rPr kumimoji="1" lang="en-US" altLang="zh-CN" sz="3200" dirty="0">
                <a:latin typeface="SimHei" panose="02010609060101010101" pitchFamily="49" charset="-122"/>
                <a:ea typeface="SimHei" panose="02010609060101010101" pitchFamily="49" charset="-122"/>
              </a:rPr>
              <a:t>			 (2 </a:t>
            </a:r>
            <a:r>
              <a:rPr kumimoji="1" lang="zh-CN" altLang="en-US" sz="3200" dirty="0">
                <a:latin typeface="SimHei" panose="02010609060101010101" pitchFamily="49" charset="-122"/>
                <a:ea typeface="SimHei" panose="02010609060101010101" pitchFamily="49" charset="-122"/>
              </a:rPr>
              <a:t>， </a:t>
            </a:r>
            <a:r>
              <a:rPr kumimoji="1" lang="en-US" altLang="zh-CN" sz="3200" dirty="0">
                <a:latin typeface="SimHei" panose="02010609060101010101" pitchFamily="49" charset="-122"/>
                <a:ea typeface="SimHei" panose="02010609060101010101" pitchFamily="49" charset="-122"/>
              </a:rPr>
              <a:t>-) </a:t>
            </a:r>
          </a:p>
          <a:p>
            <a:pPr marL="1371600" lvl="1" indent="-571500">
              <a:buClr>
                <a:srgbClr val="011893"/>
              </a:buClr>
              <a:buSzPct val="110000"/>
              <a:buFont typeface="Wingdings" pitchFamily="2" charset="2"/>
              <a:buChar char="p"/>
            </a:pPr>
            <a:r>
              <a:rPr kumimoji="1" lang="zh-CN" altLang="en-US" sz="3200" dirty="0">
                <a:latin typeface="SimHei" panose="02010609060101010101" pitchFamily="49" charset="-122"/>
                <a:ea typeface="SimHei" panose="02010609060101010101" pitchFamily="49" charset="-122"/>
              </a:rPr>
              <a:t>整常数 </a:t>
            </a:r>
            <a:r>
              <a:rPr kumimoji="1" lang="en-US" altLang="zh-CN" sz="3200" dirty="0">
                <a:latin typeface="SimHei" panose="02010609060101010101" pitchFamily="49" charset="-122"/>
                <a:ea typeface="SimHei" panose="02010609060101010101" pitchFamily="49" charset="-122"/>
              </a:rPr>
              <a:t>			 (20 </a:t>
            </a:r>
            <a:r>
              <a:rPr kumimoji="1" lang="zh-CN" altLang="en-US" sz="3200" dirty="0">
                <a:latin typeface="SimHei" panose="02010609060101010101" pitchFamily="49" charset="-122"/>
                <a:ea typeface="SimHei" panose="02010609060101010101" pitchFamily="49" charset="-122"/>
              </a:rPr>
              <a:t>， ‘ </a:t>
            </a:r>
            <a:r>
              <a:rPr kumimoji="1" lang="en-US" altLang="zh-CN" sz="3200" dirty="0">
                <a:latin typeface="SimHei" panose="02010609060101010101" pitchFamily="49" charset="-122"/>
                <a:ea typeface="SimHei" panose="02010609060101010101" pitchFamily="49" charset="-122"/>
              </a:rPr>
              <a:t>5’ </a:t>
            </a:r>
            <a:r>
              <a:rPr kumimoji="1" lang="zh-CN" altLang="en-US" sz="3200" dirty="0">
                <a:latin typeface="SimHei" panose="02010609060101010101" pitchFamily="49" charset="-122"/>
                <a:ea typeface="SimHei" panose="02010609060101010101" pitchFamily="49" charset="-122"/>
              </a:rPr>
              <a:t>的二进制 </a:t>
            </a:r>
            <a:r>
              <a:rPr kumimoji="1" lang="en-US" altLang="zh-CN" sz="3200" dirty="0">
                <a:latin typeface="SimHei" panose="02010609060101010101" pitchFamily="49" charset="-122"/>
                <a:ea typeface="SimHei" panose="02010609060101010101" pitchFamily="49" charset="-122"/>
              </a:rPr>
              <a:t>) </a:t>
            </a:r>
          </a:p>
          <a:p>
            <a:pPr marL="1371600" lvl="1" indent="-571500">
              <a:buClr>
                <a:srgbClr val="011893"/>
              </a:buClr>
              <a:buSzPct val="110000"/>
              <a:buFont typeface="Wingdings" pitchFamily="2" charset="2"/>
              <a:buChar char="p"/>
            </a:pPr>
            <a:r>
              <a:rPr kumimoji="1" lang="zh-CN" altLang="en-US" sz="3200" dirty="0">
                <a:latin typeface="SimHei" panose="02010609060101010101" pitchFamily="49" charset="-122"/>
                <a:ea typeface="SimHei" panose="02010609060101010101" pitchFamily="49" charset="-122"/>
              </a:rPr>
              <a:t>等号 </a:t>
            </a:r>
            <a:r>
              <a:rPr kumimoji="1" lang="en-US" altLang="zh-CN" sz="3200" dirty="0">
                <a:latin typeface="SimHei" panose="02010609060101010101" pitchFamily="49" charset="-122"/>
                <a:ea typeface="SimHei" panose="02010609060101010101" pitchFamily="49" charset="-122"/>
              </a:rPr>
              <a:t>				 (6 </a:t>
            </a:r>
            <a:r>
              <a:rPr kumimoji="1" lang="zh-CN" altLang="en-US" sz="3200" dirty="0">
                <a:latin typeface="SimHei" panose="02010609060101010101" pitchFamily="49" charset="-122"/>
                <a:ea typeface="SimHei" panose="02010609060101010101" pitchFamily="49" charset="-122"/>
              </a:rPr>
              <a:t>， </a:t>
            </a:r>
            <a:r>
              <a:rPr kumimoji="1" lang="en-US" altLang="zh-CN" sz="3200" dirty="0">
                <a:latin typeface="SimHei" panose="02010609060101010101" pitchFamily="49" charset="-122"/>
                <a:ea typeface="SimHei" panose="02010609060101010101" pitchFamily="49" charset="-122"/>
              </a:rPr>
              <a:t>-) </a:t>
            </a:r>
          </a:p>
          <a:p>
            <a:pPr marL="1371600" lvl="1" indent="-571500">
              <a:buClr>
                <a:srgbClr val="011893"/>
              </a:buClr>
              <a:buSzPct val="110000"/>
              <a:buFont typeface="Wingdings" pitchFamily="2" charset="2"/>
              <a:buChar char="p"/>
            </a:pPr>
            <a:r>
              <a:rPr kumimoji="1" lang="zh-CN" altLang="en-US" sz="3200" dirty="0">
                <a:latin typeface="SimHei" panose="02010609060101010101" pitchFamily="49" charset="-122"/>
                <a:ea typeface="SimHei" panose="02010609060101010101" pitchFamily="49" charset="-122"/>
              </a:rPr>
              <a:t>标识符 </a:t>
            </a:r>
            <a:r>
              <a:rPr kumimoji="1" lang="en-US" altLang="zh-CN" sz="3200" dirty="0">
                <a:latin typeface="SimHei" panose="02010609060101010101" pitchFamily="49" charset="-122"/>
                <a:ea typeface="SimHei" panose="02010609060101010101" pitchFamily="49" charset="-122"/>
              </a:rPr>
              <a:t>			 (26 </a:t>
            </a:r>
            <a:r>
              <a:rPr kumimoji="1" lang="zh-CN" altLang="en-US" sz="3200" dirty="0">
                <a:latin typeface="SimHei" panose="02010609060101010101" pitchFamily="49" charset="-122"/>
                <a:ea typeface="SimHei" panose="02010609060101010101" pitchFamily="49" charset="-122"/>
              </a:rPr>
              <a:t>， ‘ </a:t>
            </a:r>
            <a:r>
              <a:rPr kumimoji="1" lang="en" altLang="zh-CN" sz="3200" dirty="0">
                <a:latin typeface="SimHei" panose="02010609060101010101" pitchFamily="49" charset="-122"/>
                <a:ea typeface="SimHei" panose="02010609060101010101" pitchFamily="49" charset="-122"/>
              </a:rPr>
              <a:t>M’) </a:t>
            </a:r>
            <a:endParaRPr kumimoji="1" lang="en-US" altLang="zh-CN" sz="3200" dirty="0"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 marL="1371600" lvl="1" indent="-571500">
              <a:buClr>
                <a:srgbClr val="011893"/>
              </a:buClr>
              <a:buSzPct val="110000"/>
              <a:buFont typeface="Wingdings" pitchFamily="2" charset="2"/>
              <a:buChar char="p"/>
            </a:pPr>
            <a:r>
              <a:rPr kumimoji="1" lang="zh-CN" altLang="en-US" sz="3200" dirty="0">
                <a:latin typeface="SimHei" panose="02010609060101010101" pitchFamily="49" charset="-122"/>
                <a:ea typeface="SimHei" panose="02010609060101010101" pitchFamily="49" charset="-122"/>
              </a:rPr>
              <a:t>右括号 </a:t>
            </a:r>
            <a:r>
              <a:rPr kumimoji="1" lang="en-US" altLang="zh-CN" sz="3200" dirty="0">
                <a:latin typeface="SimHei" panose="02010609060101010101" pitchFamily="49" charset="-122"/>
                <a:ea typeface="SimHei" panose="02010609060101010101" pitchFamily="49" charset="-122"/>
              </a:rPr>
              <a:t>			 </a:t>
            </a:r>
            <a:r>
              <a:rPr kumimoji="1" lang="en" altLang="zh-CN" sz="3200" dirty="0">
                <a:latin typeface="SimHei" panose="02010609060101010101" pitchFamily="49" charset="-122"/>
                <a:ea typeface="SimHei" panose="02010609060101010101" pitchFamily="49" charset="-122"/>
              </a:rPr>
              <a:t>(16 </a:t>
            </a:r>
            <a:r>
              <a:rPr kumimoji="1" lang="zh-CN" altLang="en" sz="3200" dirty="0">
                <a:latin typeface="SimHei" panose="02010609060101010101" pitchFamily="49" charset="-122"/>
                <a:ea typeface="SimHei" panose="02010609060101010101" pitchFamily="49" charset="-122"/>
              </a:rPr>
              <a:t>， </a:t>
            </a:r>
            <a:r>
              <a:rPr kumimoji="1" lang="en" altLang="zh-CN" sz="3200" dirty="0">
                <a:latin typeface="SimHei" panose="02010609060101010101" pitchFamily="49" charset="-122"/>
                <a:ea typeface="SimHei" panose="02010609060101010101" pitchFamily="49" charset="-122"/>
              </a:rPr>
              <a:t>-)</a:t>
            </a:r>
            <a:endParaRPr kumimoji="1" lang="en-US" altLang="zh-CN" sz="3200" dirty="0"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 marL="1371600" lvl="1" indent="-571500">
              <a:buClr>
                <a:srgbClr val="011893"/>
              </a:buClr>
              <a:buSzPct val="110000"/>
              <a:buFont typeface="Wingdings" pitchFamily="2" charset="2"/>
              <a:buChar char="p"/>
            </a:pPr>
            <a:r>
              <a:rPr kumimoji="1" lang="en" altLang="zh-CN" sz="3200" dirty="0">
                <a:latin typeface="SimHei" panose="02010609060101010101" pitchFamily="49" charset="-122"/>
                <a:ea typeface="SimHei" panose="02010609060101010101" pitchFamily="49" charset="-122"/>
              </a:rPr>
              <a:t>GOTO 				 (30 </a:t>
            </a:r>
            <a:r>
              <a:rPr kumimoji="1" lang="zh-CN" altLang="en" sz="3200" dirty="0">
                <a:latin typeface="SimHei" panose="02010609060101010101" pitchFamily="49" charset="-122"/>
                <a:ea typeface="SimHei" panose="02010609060101010101" pitchFamily="49" charset="-122"/>
              </a:rPr>
              <a:t>， </a:t>
            </a:r>
            <a:r>
              <a:rPr kumimoji="1" lang="en" altLang="zh-CN" sz="3200" dirty="0">
                <a:latin typeface="SimHei" panose="02010609060101010101" pitchFamily="49" charset="-122"/>
                <a:ea typeface="SimHei" panose="02010609060101010101" pitchFamily="49" charset="-122"/>
              </a:rPr>
              <a:t>-) </a:t>
            </a:r>
          </a:p>
          <a:p>
            <a:pPr marL="1371600" lvl="1" indent="-571500">
              <a:buClr>
                <a:srgbClr val="011893"/>
              </a:buClr>
              <a:buSzPct val="110000"/>
              <a:buFont typeface="Wingdings" pitchFamily="2" charset="2"/>
              <a:buChar char="p"/>
            </a:pPr>
            <a:r>
              <a:rPr kumimoji="1" lang="zh-CN" altLang="en-US" sz="3200" dirty="0">
                <a:latin typeface="SimHei" panose="02010609060101010101" pitchFamily="49" charset="-122"/>
                <a:ea typeface="SimHei" panose="02010609060101010101" pitchFamily="49" charset="-122"/>
              </a:rPr>
              <a:t>标号</a:t>
            </a:r>
            <a:r>
              <a:rPr kumimoji="1" lang="en-US" altLang="zh-CN" sz="3200" dirty="0">
                <a:latin typeface="SimHei" panose="02010609060101010101" pitchFamily="49" charset="-122"/>
                <a:ea typeface="SimHei" panose="02010609060101010101" pitchFamily="49" charset="-122"/>
              </a:rPr>
              <a:t>				 </a:t>
            </a:r>
            <a:r>
              <a:rPr kumimoji="1" lang="en" altLang="zh-CN" sz="3200" dirty="0">
                <a:latin typeface="SimHei" panose="02010609060101010101" pitchFamily="49" charset="-122"/>
                <a:ea typeface="SimHei" panose="02010609060101010101" pitchFamily="49" charset="-122"/>
              </a:rPr>
              <a:t>(19 </a:t>
            </a:r>
            <a:r>
              <a:rPr kumimoji="1" lang="zh-CN" altLang="en" sz="3200" dirty="0">
                <a:latin typeface="SimHei" panose="02010609060101010101" pitchFamily="49" charset="-122"/>
                <a:ea typeface="SimHei" panose="02010609060101010101" pitchFamily="49" charset="-122"/>
              </a:rPr>
              <a:t>， ‘ </a:t>
            </a:r>
            <a:r>
              <a:rPr kumimoji="1" lang="en" altLang="zh-CN" sz="3200" dirty="0">
                <a:latin typeface="SimHei" panose="02010609060101010101" pitchFamily="49" charset="-122"/>
                <a:ea typeface="SimHei" panose="02010609060101010101" pitchFamily="49" charset="-122"/>
              </a:rPr>
              <a:t>100’ </a:t>
            </a:r>
            <a:r>
              <a:rPr kumimoji="1" lang="zh-CN" altLang="en-US" sz="3200" dirty="0">
                <a:latin typeface="SimHei" panose="02010609060101010101" pitchFamily="49" charset="-122"/>
                <a:ea typeface="SimHei" panose="02010609060101010101" pitchFamily="49" charset="-122"/>
              </a:rPr>
              <a:t>的二进制 </a:t>
            </a:r>
            <a:r>
              <a:rPr kumimoji="1" lang="en-US" altLang="zh-CN" sz="3200" dirty="0">
                <a:latin typeface="SimHei" panose="02010609060101010101" pitchFamily="49" charset="-122"/>
                <a:ea typeface="SimHei" panose="02010609060101010101" pitchFamily="49" charset="-122"/>
              </a:rPr>
              <a:t>)</a:t>
            </a:r>
            <a:endParaRPr kumimoji="1" lang="zh-CN" altLang="en-US" sz="3200" dirty="0">
              <a:latin typeface="Times New Roman" panose="02020603050405020304" pitchFamily="18" charset="0"/>
              <a:ea typeface="SimHei" panose="02010609060101010101" pitchFamily="49" charset="-122"/>
              <a:cs typeface="Times New Roman" panose="02020603050405020304" pitchFamily="18" charset="0"/>
            </a:endParaRPr>
          </a:p>
          <a:p>
            <a:pPr marL="914400" indent="-571500">
              <a:buClr>
                <a:srgbClr val="011893"/>
              </a:buClr>
              <a:buSzPct val="110000"/>
              <a:buFont typeface="Wingdings" pitchFamily="2" charset="2"/>
              <a:buChar char="n"/>
            </a:pPr>
            <a:endParaRPr kumimoji="1" lang="en-US" altLang="zh-CN" sz="3600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78003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3D3647AB-5508-1543-A83D-B08FA1E6E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E8081-9BD5-4D7C-946C-6E41C6C19654}" type="slidenum">
              <a:rPr lang="zh-CN" altLang="en-US" smtClean="0"/>
              <a:t>12</a:t>
            </a:fld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78277EB-EAE5-1245-B69F-38AC72ADFC68}"/>
              </a:ext>
            </a:extLst>
          </p:cNvPr>
          <p:cNvSpPr txBox="1"/>
          <p:nvPr/>
        </p:nvSpPr>
        <p:spPr>
          <a:xfrm>
            <a:off x="1827644" y="257465"/>
            <a:ext cx="992716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4400" dirty="0">
                <a:latin typeface="SimHei" panose="02010609060101010101" pitchFamily="49" charset="-122"/>
                <a:ea typeface="SimHei" panose="02010609060101010101" pitchFamily="49" charset="-122"/>
              </a:rPr>
              <a:t>例：</a:t>
            </a:r>
            <a:r>
              <a:rPr kumimoji="1" lang="en-US" altLang="zh-CN" sz="4400" dirty="0"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C</a:t>
            </a:r>
            <a:r>
              <a:rPr kumimoji="1" lang="en-US" altLang="zh-CN" sz="4400" dirty="0">
                <a:latin typeface="SimHei" panose="02010609060101010101" pitchFamily="49" charset="-122"/>
                <a:ea typeface="SimHei" panose="02010609060101010101" pitchFamily="49" charset="-122"/>
              </a:rPr>
              <a:t> </a:t>
            </a:r>
            <a:r>
              <a:rPr kumimoji="1" lang="zh-CN" altLang="en-US" sz="4400" dirty="0">
                <a:latin typeface="SimHei" panose="02010609060101010101" pitchFamily="49" charset="-122"/>
                <a:ea typeface="SimHei" panose="02010609060101010101" pitchFamily="49" charset="-122"/>
              </a:rPr>
              <a:t>程序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CE2827E-8356-164B-BC2E-9A5E0795686C}"/>
              </a:ext>
            </a:extLst>
          </p:cNvPr>
          <p:cNvSpPr txBox="1"/>
          <p:nvPr/>
        </p:nvSpPr>
        <p:spPr>
          <a:xfrm>
            <a:off x="489040" y="1091335"/>
            <a:ext cx="1170296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indent="-571500">
              <a:buClr>
                <a:srgbClr val="011893"/>
              </a:buClr>
              <a:buSzPct val="110000"/>
              <a:buFont typeface="Wingdings" pitchFamily="2" charset="2"/>
              <a:buChar char="n"/>
            </a:pPr>
            <a:r>
              <a:rPr kumimoji="1" lang="en" altLang="zh-CN" sz="3600" dirty="0">
                <a:latin typeface="SimHei" panose="02010609060101010101" pitchFamily="49" charset="-122"/>
                <a:ea typeface="SimHei" panose="02010609060101010101" pitchFamily="49" charset="-122"/>
              </a:rPr>
              <a:t>while (</a:t>
            </a:r>
            <a:r>
              <a:rPr kumimoji="1" lang="en" altLang="zh-CN" sz="3600" dirty="0" err="1">
                <a:latin typeface="SimHei" panose="02010609060101010101" pitchFamily="49" charset="-122"/>
                <a:ea typeface="SimHei" panose="02010609060101010101" pitchFamily="49" charset="-122"/>
              </a:rPr>
              <a:t>i</a:t>
            </a:r>
            <a:r>
              <a:rPr kumimoji="1" lang="en" altLang="zh-CN" sz="3600" dirty="0">
                <a:latin typeface="SimHei" panose="02010609060101010101" pitchFamily="49" charset="-122"/>
                <a:ea typeface="SimHei" panose="02010609060101010101" pitchFamily="49" charset="-122"/>
              </a:rPr>
              <a:t>&gt;=j) </a:t>
            </a:r>
            <a:r>
              <a:rPr kumimoji="1" lang="en" altLang="zh-CN" sz="3600" dirty="0" err="1">
                <a:latin typeface="SimHei" panose="02010609060101010101" pitchFamily="49" charset="-122"/>
                <a:ea typeface="SimHei" panose="02010609060101010101" pitchFamily="49" charset="-122"/>
              </a:rPr>
              <a:t>i</a:t>
            </a:r>
            <a:r>
              <a:rPr kumimoji="1" lang="en" altLang="zh-CN" sz="3600" dirty="0">
                <a:latin typeface="SimHei" panose="02010609060101010101" pitchFamily="49" charset="-122"/>
                <a:ea typeface="SimHei" panose="02010609060101010101" pitchFamily="49" charset="-122"/>
              </a:rPr>
              <a:t>--;</a:t>
            </a:r>
          </a:p>
          <a:p>
            <a:pPr marL="914400" indent="-571500">
              <a:buClr>
                <a:srgbClr val="011893"/>
              </a:buClr>
              <a:buSzPct val="110000"/>
              <a:buFont typeface="Wingdings" pitchFamily="2" charset="2"/>
              <a:buChar char="n"/>
            </a:pPr>
            <a:r>
              <a:rPr kumimoji="1" lang="zh-CN" altLang="en-US" sz="3600" dirty="0">
                <a:latin typeface="SimHei" panose="02010609060101010101" pitchFamily="49" charset="-122"/>
                <a:ea typeface="SimHei" panose="02010609060101010101" pitchFamily="49" charset="-122"/>
              </a:rPr>
              <a:t>输出单词符号</a:t>
            </a:r>
          </a:p>
          <a:p>
            <a:pPr marL="1371600" lvl="1" indent="-571500">
              <a:lnSpc>
                <a:spcPts val="3200"/>
              </a:lnSpc>
              <a:buClr>
                <a:srgbClr val="011893"/>
              </a:buClr>
              <a:buSzPct val="110000"/>
              <a:buFont typeface="Wingdings" pitchFamily="2" charset="2"/>
              <a:buChar char="p"/>
            </a:pPr>
            <a:r>
              <a:rPr kumimoji="1" lang="en" altLang="zh-CN" sz="3200" dirty="0">
                <a:latin typeface="SimHei" panose="02010609060101010101" pitchFamily="49" charset="-122"/>
                <a:ea typeface="SimHei" panose="02010609060101010101" pitchFamily="49" charset="-122"/>
              </a:rPr>
              <a:t>&lt; while, - &gt;</a:t>
            </a:r>
            <a:r>
              <a:rPr kumimoji="1" lang="en-US" altLang="zh-CN" sz="3200" dirty="0">
                <a:latin typeface="SimHei" panose="02010609060101010101" pitchFamily="49" charset="-122"/>
                <a:ea typeface="SimHei" panose="02010609060101010101" pitchFamily="49" charset="-122"/>
              </a:rPr>
              <a:t> </a:t>
            </a:r>
            <a:endParaRPr kumimoji="1" lang="en" altLang="zh-CN" sz="3200" dirty="0"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 marL="1371600" lvl="1" indent="-571500">
              <a:lnSpc>
                <a:spcPts val="3200"/>
              </a:lnSpc>
              <a:buClr>
                <a:srgbClr val="011893"/>
              </a:buClr>
              <a:buSzPct val="110000"/>
              <a:buFont typeface="Wingdings" pitchFamily="2" charset="2"/>
              <a:buChar char="p"/>
            </a:pPr>
            <a:r>
              <a:rPr kumimoji="1" lang="en-US" altLang="zh-CN" sz="3200" dirty="0">
                <a:latin typeface="SimHei" panose="02010609060101010101" pitchFamily="49" charset="-122"/>
                <a:ea typeface="SimHei" panose="02010609060101010101" pitchFamily="49" charset="-122"/>
              </a:rPr>
              <a:t>&lt; (, - &gt;</a:t>
            </a:r>
          </a:p>
          <a:p>
            <a:pPr marL="1371600" lvl="1" indent="-571500">
              <a:lnSpc>
                <a:spcPts val="3200"/>
              </a:lnSpc>
              <a:buClr>
                <a:srgbClr val="011893"/>
              </a:buClr>
              <a:buSzPct val="110000"/>
              <a:buFont typeface="Wingdings" pitchFamily="2" charset="2"/>
              <a:buChar char="p"/>
            </a:pPr>
            <a:r>
              <a:rPr kumimoji="1" lang="en" altLang="zh-CN" sz="3200" dirty="0">
                <a:latin typeface="SimHei" panose="02010609060101010101" pitchFamily="49" charset="-122"/>
                <a:ea typeface="SimHei" panose="02010609060101010101" pitchFamily="49" charset="-122"/>
              </a:rPr>
              <a:t>&lt; id, </a:t>
            </a:r>
            <a:r>
              <a:rPr kumimoji="1" lang="zh-CN" altLang="en-US" sz="3200" dirty="0">
                <a:latin typeface="SimHei" panose="02010609060101010101" pitchFamily="49" charset="-122"/>
                <a:ea typeface="SimHei" panose="02010609060101010101" pitchFamily="49" charset="-122"/>
              </a:rPr>
              <a:t>指向 </a:t>
            </a:r>
            <a:r>
              <a:rPr kumimoji="1" lang="en" altLang="zh-CN" sz="3200" dirty="0" err="1">
                <a:latin typeface="SimHei" panose="02010609060101010101" pitchFamily="49" charset="-122"/>
                <a:ea typeface="SimHei" panose="02010609060101010101" pitchFamily="49" charset="-122"/>
              </a:rPr>
              <a:t>i</a:t>
            </a:r>
            <a:r>
              <a:rPr kumimoji="1" lang="en" altLang="zh-CN" sz="3200" dirty="0">
                <a:latin typeface="SimHei" panose="02010609060101010101" pitchFamily="49" charset="-122"/>
                <a:ea typeface="SimHei" panose="02010609060101010101" pitchFamily="49" charset="-122"/>
              </a:rPr>
              <a:t> </a:t>
            </a:r>
            <a:r>
              <a:rPr kumimoji="1" lang="zh-CN" altLang="en-US" sz="3200" dirty="0">
                <a:latin typeface="SimHei" panose="02010609060101010101" pitchFamily="49" charset="-122"/>
                <a:ea typeface="SimHei" panose="02010609060101010101" pitchFamily="49" charset="-122"/>
              </a:rPr>
              <a:t>的符号表项的指针 </a:t>
            </a:r>
            <a:r>
              <a:rPr kumimoji="1" lang="en-US" altLang="zh-CN" sz="3200" dirty="0">
                <a:latin typeface="SimHei" panose="02010609060101010101" pitchFamily="49" charset="-122"/>
                <a:ea typeface="SimHei" panose="02010609060101010101" pitchFamily="49" charset="-122"/>
              </a:rPr>
              <a:t>&gt;</a:t>
            </a:r>
          </a:p>
          <a:p>
            <a:pPr marL="1371600" lvl="1" indent="-571500">
              <a:lnSpc>
                <a:spcPts val="3200"/>
              </a:lnSpc>
              <a:buClr>
                <a:srgbClr val="011893"/>
              </a:buClr>
              <a:buSzPct val="110000"/>
              <a:buFont typeface="Wingdings" pitchFamily="2" charset="2"/>
              <a:buChar char="p"/>
            </a:pPr>
            <a:r>
              <a:rPr kumimoji="1" lang="en-US" altLang="zh-CN" sz="3200" dirty="0">
                <a:latin typeface="SimHei" panose="02010609060101010101" pitchFamily="49" charset="-122"/>
                <a:ea typeface="SimHei" panose="02010609060101010101" pitchFamily="49" charset="-122"/>
              </a:rPr>
              <a:t>&lt; &gt;=, - &gt;</a:t>
            </a:r>
          </a:p>
          <a:p>
            <a:pPr marL="1371600" lvl="1" indent="-571500">
              <a:lnSpc>
                <a:spcPts val="3200"/>
              </a:lnSpc>
              <a:buClr>
                <a:srgbClr val="011893"/>
              </a:buClr>
              <a:buSzPct val="110000"/>
              <a:buFont typeface="Wingdings" pitchFamily="2" charset="2"/>
              <a:buChar char="p"/>
            </a:pPr>
            <a:r>
              <a:rPr kumimoji="1" lang="en" altLang="zh-CN" sz="3200" dirty="0">
                <a:latin typeface="SimHei" panose="02010609060101010101" pitchFamily="49" charset="-122"/>
                <a:ea typeface="SimHei" panose="02010609060101010101" pitchFamily="49" charset="-122"/>
              </a:rPr>
              <a:t>&lt; id, </a:t>
            </a:r>
            <a:r>
              <a:rPr kumimoji="1" lang="zh-CN" altLang="en-US" sz="3200" dirty="0">
                <a:latin typeface="SimHei" panose="02010609060101010101" pitchFamily="49" charset="-122"/>
                <a:ea typeface="SimHei" panose="02010609060101010101" pitchFamily="49" charset="-122"/>
              </a:rPr>
              <a:t>指向 </a:t>
            </a:r>
            <a:r>
              <a:rPr kumimoji="1" lang="en" altLang="zh-CN" sz="3200" dirty="0">
                <a:latin typeface="SimHei" panose="02010609060101010101" pitchFamily="49" charset="-122"/>
                <a:ea typeface="SimHei" panose="02010609060101010101" pitchFamily="49" charset="-122"/>
              </a:rPr>
              <a:t>j </a:t>
            </a:r>
            <a:r>
              <a:rPr kumimoji="1" lang="zh-CN" altLang="en-US" sz="3200" dirty="0">
                <a:latin typeface="SimHei" panose="02010609060101010101" pitchFamily="49" charset="-122"/>
                <a:ea typeface="SimHei" panose="02010609060101010101" pitchFamily="49" charset="-122"/>
              </a:rPr>
              <a:t>的符号表项的指针 </a:t>
            </a:r>
            <a:r>
              <a:rPr kumimoji="1" lang="en-US" altLang="zh-CN" sz="3200" dirty="0">
                <a:latin typeface="SimHei" panose="02010609060101010101" pitchFamily="49" charset="-122"/>
                <a:ea typeface="SimHei" panose="02010609060101010101" pitchFamily="49" charset="-122"/>
              </a:rPr>
              <a:t>&gt;</a:t>
            </a:r>
            <a:r>
              <a:rPr kumimoji="1" lang="en" altLang="zh-CN" sz="3200" dirty="0">
                <a:latin typeface="SimHei" panose="02010609060101010101" pitchFamily="49" charset="-122"/>
                <a:ea typeface="SimHei" panose="02010609060101010101" pitchFamily="49" charset="-122"/>
              </a:rPr>
              <a:t> </a:t>
            </a:r>
            <a:endParaRPr kumimoji="1" lang="en-US" altLang="zh-CN" sz="3200" dirty="0"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 marL="1371600" lvl="1" indent="-571500">
              <a:lnSpc>
                <a:spcPts val="3200"/>
              </a:lnSpc>
              <a:buClr>
                <a:srgbClr val="011893"/>
              </a:buClr>
              <a:buSzPct val="110000"/>
              <a:buFont typeface="Wingdings" pitchFamily="2" charset="2"/>
              <a:buChar char="p"/>
            </a:pPr>
            <a:r>
              <a:rPr kumimoji="1" lang="en-US" altLang="zh-CN" sz="3200" dirty="0">
                <a:latin typeface="SimHei" panose="02010609060101010101" pitchFamily="49" charset="-122"/>
                <a:ea typeface="SimHei" panose="02010609060101010101" pitchFamily="49" charset="-122"/>
              </a:rPr>
              <a:t>&lt; ), - &gt;</a:t>
            </a:r>
          </a:p>
          <a:p>
            <a:pPr marL="1371600" lvl="1" indent="-571500">
              <a:lnSpc>
                <a:spcPts val="3200"/>
              </a:lnSpc>
              <a:buClr>
                <a:srgbClr val="011893"/>
              </a:buClr>
              <a:buSzPct val="110000"/>
              <a:buFont typeface="Wingdings" pitchFamily="2" charset="2"/>
              <a:buChar char="p"/>
            </a:pPr>
            <a:r>
              <a:rPr kumimoji="1" lang="en" altLang="zh-CN" sz="3200" dirty="0">
                <a:latin typeface="SimHei" panose="02010609060101010101" pitchFamily="49" charset="-122"/>
                <a:ea typeface="SimHei" panose="02010609060101010101" pitchFamily="49" charset="-122"/>
              </a:rPr>
              <a:t>&lt; id, </a:t>
            </a:r>
            <a:r>
              <a:rPr kumimoji="1" lang="zh-CN" altLang="en-US" sz="3200" dirty="0">
                <a:latin typeface="SimHei" panose="02010609060101010101" pitchFamily="49" charset="-122"/>
                <a:ea typeface="SimHei" panose="02010609060101010101" pitchFamily="49" charset="-122"/>
              </a:rPr>
              <a:t>指向 </a:t>
            </a:r>
            <a:r>
              <a:rPr kumimoji="1" lang="en" altLang="zh-CN" sz="3200" dirty="0" err="1">
                <a:latin typeface="SimHei" panose="02010609060101010101" pitchFamily="49" charset="-122"/>
                <a:ea typeface="SimHei" panose="02010609060101010101" pitchFamily="49" charset="-122"/>
              </a:rPr>
              <a:t>i</a:t>
            </a:r>
            <a:r>
              <a:rPr kumimoji="1" lang="en" altLang="zh-CN" sz="3200" dirty="0">
                <a:latin typeface="SimHei" panose="02010609060101010101" pitchFamily="49" charset="-122"/>
                <a:ea typeface="SimHei" panose="02010609060101010101" pitchFamily="49" charset="-122"/>
              </a:rPr>
              <a:t> </a:t>
            </a:r>
            <a:r>
              <a:rPr kumimoji="1" lang="zh-CN" altLang="en-US" sz="3200" dirty="0">
                <a:latin typeface="SimHei" panose="02010609060101010101" pitchFamily="49" charset="-122"/>
                <a:ea typeface="SimHei" panose="02010609060101010101" pitchFamily="49" charset="-122"/>
              </a:rPr>
              <a:t>的符号表项的指针 </a:t>
            </a:r>
            <a:r>
              <a:rPr kumimoji="1" lang="en-US" altLang="zh-CN" sz="3200" dirty="0">
                <a:latin typeface="SimHei" panose="02010609060101010101" pitchFamily="49" charset="-122"/>
                <a:ea typeface="SimHei" panose="02010609060101010101" pitchFamily="49" charset="-122"/>
              </a:rPr>
              <a:t>&gt;</a:t>
            </a:r>
            <a:r>
              <a:rPr kumimoji="1" lang="en" altLang="zh-CN" sz="3200" dirty="0">
                <a:latin typeface="SimHei" panose="02010609060101010101" pitchFamily="49" charset="-122"/>
                <a:ea typeface="SimHei" panose="02010609060101010101" pitchFamily="49" charset="-122"/>
              </a:rPr>
              <a:t> </a:t>
            </a:r>
          </a:p>
          <a:p>
            <a:pPr marL="1371600" lvl="1" indent="-571500">
              <a:lnSpc>
                <a:spcPts val="3200"/>
              </a:lnSpc>
              <a:buClr>
                <a:srgbClr val="011893"/>
              </a:buClr>
              <a:buSzPct val="110000"/>
              <a:buFont typeface="Wingdings" pitchFamily="2" charset="2"/>
              <a:buChar char="p"/>
            </a:pPr>
            <a:r>
              <a:rPr kumimoji="1" lang="en-US" altLang="zh-CN" sz="3200" dirty="0">
                <a:latin typeface="SimHei" panose="02010609060101010101" pitchFamily="49" charset="-122"/>
                <a:ea typeface="SimHei" panose="02010609060101010101" pitchFamily="49" charset="-122"/>
              </a:rPr>
              <a:t>&lt; --, - &gt;</a:t>
            </a:r>
          </a:p>
          <a:p>
            <a:pPr marL="1371600" lvl="1" indent="-571500">
              <a:lnSpc>
                <a:spcPts val="3200"/>
              </a:lnSpc>
              <a:buClr>
                <a:srgbClr val="011893"/>
              </a:buClr>
              <a:buSzPct val="110000"/>
              <a:buFont typeface="Wingdings" pitchFamily="2" charset="2"/>
              <a:buChar char="p"/>
            </a:pPr>
            <a:r>
              <a:rPr kumimoji="1" lang="en-US" altLang="zh-CN" sz="3200" dirty="0">
                <a:latin typeface="SimHei" panose="02010609060101010101" pitchFamily="49" charset="-122"/>
                <a:ea typeface="SimHei" panose="02010609060101010101" pitchFamily="49" charset="-122"/>
              </a:rPr>
              <a:t>&lt; ;, - &gt;</a:t>
            </a:r>
          </a:p>
        </p:txBody>
      </p:sp>
    </p:spTree>
    <p:extLst>
      <p:ext uri="{BB962C8B-B14F-4D97-AF65-F5344CB8AC3E}">
        <p14:creationId xmlns:p14="http://schemas.microsoft.com/office/powerpoint/2010/main" val="3000039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2DC8DC47-475B-D846-BEF8-D6867AED9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E8081-9BD5-4D7C-946C-6E41C6C19654}" type="slidenum">
              <a:rPr lang="zh-CN" altLang="en-US" smtClean="0"/>
              <a:t>13</a:t>
            </a:fld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4416C33-A81B-9942-B648-1FA5F89935AB}"/>
              </a:ext>
            </a:extLst>
          </p:cNvPr>
          <p:cNvSpPr txBox="1"/>
          <p:nvPr/>
        </p:nvSpPr>
        <p:spPr>
          <a:xfrm>
            <a:off x="1827644" y="257465"/>
            <a:ext cx="992716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4400" dirty="0">
                <a:latin typeface="SimHei" panose="02010609060101010101" pitchFamily="49" charset="-122"/>
                <a:ea typeface="SimHei" panose="02010609060101010101" pitchFamily="49" charset="-122"/>
              </a:rPr>
              <a:t>词法分析器作为一个独立子程序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B19306C-5111-EC41-80AA-DEE1648CB26A}"/>
              </a:ext>
            </a:extLst>
          </p:cNvPr>
          <p:cNvSpPr txBox="1"/>
          <p:nvPr/>
        </p:nvSpPr>
        <p:spPr>
          <a:xfrm>
            <a:off x="489040" y="1091335"/>
            <a:ext cx="11702960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indent="-571500">
              <a:buClr>
                <a:srgbClr val="011893"/>
              </a:buClr>
              <a:buSzPct val="110000"/>
              <a:buFont typeface="Wingdings" pitchFamily="2" charset="2"/>
              <a:buChar char="n"/>
            </a:pPr>
            <a:r>
              <a:rPr kumimoji="1" lang="zh-CN" altLang="en-US" sz="3600" dirty="0">
                <a:latin typeface="SimHei" panose="02010609060101010101" pitchFamily="49" charset="-122"/>
                <a:ea typeface="SimHei" panose="02010609060101010101" pitchFamily="49" charset="-122"/>
              </a:rPr>
              <a:t>词法分析是作为一个独立的</a:t>
            </a:r>
            <a:r>
              <a:rPr kumimoji="1" lang="zh-CN" altLang="en-US" sz="3600" dirty="0">
                <a:solidFill>
                  <a:srgbClr val="C000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阶段</a:t>
            </a:r>
            <a:r>
              <a:rPr kumimoji="1" lang="zh-CN" altLang="en-US" sz="3600" dirty="0">
                <a:latin typeface="SimHei" panose="02010609060101010101" pitchFamily="49" charset="-122"/>
                <a:ea typeface="SimHei" panose="02010609060101010101" pitchFamily="49" charset="-122"/>
              </a:rPr>
              <a:t>，是否应当将其处理为一</a:t>
            </a:r>
            <a:r>
              <a:rPr kumimoji="1" lang="zh-CN" altLang="en-US" sz="3600" dirty="0">
                <a:solidFill>
                  <a:srgbClr val="C000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遍</a:t>
            </a:r>
            <a:r>
              <a:rPr kumimoji="1" lang="zh-CN" altLang="en-US" sz="3600" dirty="0">
                <a:latin typeface="SimHei" panose="02010609060101010101" pitchFamily="49" charset="-122"/>
                <a:ea typeface="SimHei" panose="02010609060101010101" pitchFamily="49" charset="-122"/>
              </a:rPr>
              <a:t>呢？</a:t>
            </a:r>
          </a:p>
          <a:p>
            <a:pPr marL="914400" indent="-571500">
              <a:lnSpc>
                <a:spcPct val="150000"/>
              </a:lnSpc>
              <a:buClr>
                <a:srgbClr val="011893"/>
              </a:buClr>
              <a:buSzPct val="110000"/>
              <a:buFont typeface="Wingdings" pitchFamily="2" charset="2"/>
              <a:buChar char="n"/>
            </a:pPr>
            <a:r>
              <a:rPr kumimoji="1" lang="zh-CN" altLang="en-US" sz="3600" dirty="0">
                <a:solidFill>
                  <a:srgbClr val="C000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作为独立阶段</a:t>
            </a:r>
            <a:r>
              <a:rPr kumimoji="1" lang="zh-CN" altLang="en-US" sz="3600" dirty="0">
                <a:latin typeface="SimHei" panose="02010609060101010101" pitchFamily="49" charset="-122"/>
                <a:ea typeface="SimHei" panose="02010609060101010101" pitchFamily="49" charset="-122"/>
              </a:rPr>
              <a:t>的优点</a:t>
            </a:r>
          </a:p>
          <a:p>
            <a:pPr marL="1257300" lvl="1" indent="-457200">
              <a:buClr>
                <a:srgbClr val="011893"/>
              </a:buClr>
              <a:buSzPct val="110000"/>
              <a:buFont typeface="Wingdings" pitchFamily="2" charset="2"/>
              <a:buChar char="p"/>
            </a:pPr>
            <a:r>
              <a:rPr kumimoji="1" lang="zh-CN" altLang="en-US" sz="3200" dirty="0">
                <a:latin typeface="SimHei" panose="02010609060101010101" pitchFamily="49" charset="-122"/>
                <a:ea typeface="SimHei" panose="02010609060101010101" pitchFamily="49" charset="-122"/>
              </a:rPr>
              <a:t>结构简洁、清晰和条理化，有利于集中考虑词法分析一些枝节问题</a:t>
            </a:r>
          </a:p>
          <a:p>
            <a:pPr marL="914400" indent="-571500">
              <a:lnSpc>
                <a:spcPct val="150000"/>
              </a:lnSpc>
              <a:buClr>
                <a:srgbClr val="011893"/>
              </a:buClr>
              <a:buSzPct val="110000"/>
              <a:buFont typeface="Wingdings" pitchFamily="2" charset="2"/>
              <a:buChar char="n"/>
            </a:pPr>
            <a:r>
              <a:rPr kumimoji="1" lang="zh-CN" altLang="en-US" sz="3600" dirty="0">
                <a:solidFill>
                  <a:srgbClr val="C000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不作为一遍</a:t>
            </a:r>
          </a:p>
          <a:p>
            <a:pPr marL="1257300" lvl="1" indent="-457200">
              <a:buClr>
                <a:srgbClr val="011893"/>
              </a:buClr>
              <a:buSzPct val="110000"/>
              <a:buFont typeface="Wingdings" pitchFamily="2" charset="2"/>
              <a:buChar char="p"/>
            </a:pPr>
            <a:r>
              <a:rPr kumimoji="1" lang="zh-CN" altLang="en-US" sz="3200" dirty="0">
                <a:latin typeface="SimHei" panose="02010609060101010101" pitchFamily="49" charset="-122"/>
                <a:ea typeface="SimHei" panose="02010609060101010101" pitchFamily="49" charset="-122"/>
              </a:rPr>
              <a:t>将其处理为一个子程序</a:t>
            </a:r>
            <a:endParaRPr kumimoji="1" lang="en-US" altLang="zh-CN" sz="2800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75EAC44-5D89-8847-BC5B-3C6FA29924FD}"/>
              </a:ext>
            </a:extLst>
          </p:cNvPr>
          <p:cNvSpPr txBox="1"/>
          <p:nvPr/>
        </p:nvSpPr>
        <p:spPr>
          <a:xfrm>
            <a:off x="8023668" y="4012339"/>
            <a:ext cx="2608406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pPr marL="571500" indent="-571500">
              <a:buClr>
                <a:srgbClr val="011893"/>
              </a:buClr>
              <a:buFont typeface="Wingdings" pitchFamily="2" charset="2"/>
              <a:buChar char="n"/>
            </a:pPr>
            <a:r>
              <a:rPr kumimoji="1" lang="zh-CN" altLang="en-US" sz="3600" dirty="0">
                <a:latin typeface="SimHei" panose="02010609060101010101" pitchFamily="49" charset="-122"/>
                <a:ea typeface="SimHei" panose="02010609060101010101" pitchFamily="49" charset="-122"/>
              </a:rPr>
              <a:t>计算思维</a:t>
            </a:r>
          </a:p>
          <a:p>
            <a:pPr marL="571500" indent="-571500">
              <a:buClr>
                <a:srgbClr val="011893"/>
              </a:buClr>
              <a:buFont typeface="Wingdings" pitchFamily="2" charset="2"/>
              <a:buChar char="p"/>
            </a:pPr>
            <a:r>
              <a:rPr kumimoji="1" lang="zh-CN" altLang="en-US" sz="3600" dirty="0">
                <a:latin typeface="SimHei" panose="02010609060101010101" pitchFamily="49" charset="-122"/>
                <a:ea typeface="SimHei" panose="02010609060101010101" pitchFamily="49" charset="-122"/>
              </a:rPr>
              <a:t>分解</a:t>
            </a:r>
            <a:endParaRPr kumimoji="1" lang="en-US" altLang="zh-CN" sz="3600" dirty="0"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 marL="571500" indent="-571500">
              <a:buClr>
                <a:srgbClr val="011893"/>
              </a:buClr>
              <a:buFont typeface="Wingdings" pitchFamily="2" charset="2"/>
              <a:buChar char="p"/>
            </a:pPr>
            <a:r>
              <a:rPr kumimoji="1" lang="zh-CN" altLang="en-US" sz="3600" dirty="0">
                <a:latin typeface="SimHei" panose="02010609060101010101" pitchFamily="49" charset="-122"/>
                <a:ea typeface="SimHei" panose="02010609060101010101" pitchFamily="49" charset="-122"/>
              </a:rPr>
              <a:t>权衡</a:t>
            </a:r>
          </a:p>
        </p:txBody>
      </p:sp>
    </p:spTree>
    <p:extLst>
      <p:ext uri="{BB962C8B-B14F-4D97-AF65-F5344CB8AC3E}">
        <p14:creationId xmlns:p14="http://schemas.microsoft.com/office/powerpoint/2010/main" val="446130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3B1CE9F7-31F5-4745-AA3A-BAE5D0BB4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E8081-9BD5-4D7C-946C-6E41C6C19654}" type="slidenum">
              <a:rPr lang="zh-CN" altLang="en-US" smtClean="0"/>
              <a:t>14</a:t>
            </a:fld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3CAFDAA-335F-6E49-8E16-8AB85407E674}"/>
              </a:ext>
            </a:extLst>
          </p:cNvPr>
          <p:cNvSpPr txBox="1"/>
          <p:nvPr/>
        </p:nvSpPr>
        <p:spPr>
          <a:xfrm>
            <a:off x="1827644" y="257465"/>
            <a:ext cx="992716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4400" dirty="0">
                <a:latin typeface="SimHei" panose="02010609060101010101" pitchFamily="49" charset="-122"/>
                <a:ea typeface="SimHei" panose="02010609060101010101" pitchFamily="49" charset="-122"/>
              </a:rPr>
              <a:t>词法分析器在编译器中地位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928F5B3-5841-6945-9D98-1575C70851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7114" y="2043350"/>
            <a:ext cx="1270000" cy="11049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84C9CBA-D797-FD42-8AE3-AED4E8EBCF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9000" y="4308910"/>
            <a:ext cx="1879600" cy="6985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C251139-A408-8D45-BB92-BA049930A6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8600" y="2043350"/>
            <a:ext cx="1270000" cy="1066800"/>
          </a:xfrm>
          <a:prstGeom prst="rect">
            <a:avLst/>
          </a:prstGeom>
        </p:spPr>
      </p:pic>
      <p:cxnSp>
        <p:nvCxnSpPr>
          <p:cNvPr id="9" name="直线箭头连接符 8">
            <a:extLst>
              <a:ext uri="{FF2B5EF4-FFF2-40B4-BE49-F238E27FC236}">
                <a16:creationId xmlns:a16="http://schemas.microsoft.com/office/drawing/2014/main" id="{EB192DE5-75DE-BD4A-801E-4D397BD93475}"/>
              </a:ext>
            </a:extLst>
          </p:cNvPr>
          <p:cNvCxnSpPr/>
          <p:nvPr/>
        </p:nvCxnSpPr>
        <p:spPr>
          <a:xfrm>
            <a:off x="1981200" y="2692400"/>
            <a:ext cx="127591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图片 10">
            <a:extLst>
              <a:ext uri="{FF2B5EF4-FFF2-40B4-BE49-F238E27FC236}">
                <a16:creationId xmlns:a16="http://schemas.microsoft.com/office/drawing/2014/main" id="{BE8A29DD-C88D-FD4C-9827-0928B93965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25944" y="1933799"/>
            <a:ext cx="1171458" cy="536091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EE659AA2-4A09-4444-9A96-FC0DE63957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27114" y="1680917"/>
            <a:ext cx="1652947" cy="536091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FA59BB78-FA08-1147-A7BE-670B7684C9E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27114" y="3137420"/>
            <a:ext cx="1972815" cy="536091"/>
          </a:xfrm>
          <a:prstGeom prst="rect">
            <a:avLst/>
          </a:prstGeom>
        </p:spPr>
      </p:pic>
      <p:cxnSp>
        <p:nvCxnSpPr>
          <p:cNvPr id="14" name="直线箭头连接符 13">
            <a:extLst>
              <a:ext uri="{FF2B5EF4-FFF2-40B4-BE49-F238E27FC236}">
                <a16:creationId xmlns:a16="http://schemas.microsoft.com/office/drawing/2014/main" id="{0179ABD7-D69C-304E-9EB1-51B887E5B199}"/>
              </a:ext>
            </a:extLst>
          </p:cNvPr>
          <p:cNvCxnSpPr>
            <a:cxnSpLocks/>
          </p:cNvCxnSpPr>
          <p:nvPr/>
        </p:nvCxnSpPr>
        <p:spPr>
          <a:xfrm>
            <a:off x="4527114" y="2806700"/>
            <a:ext cx="2051486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线箭头连接符 14">
            <a:extLst>
              <a:ext uri="{FF2B5EF4-FFF2-40B4-BE49-F238E27FC236}">
                <a16:creationId xmlns:a16="http://schemas.microsoft.com/office/drawing/2014/main" id="{D9086153-C8A8-9E45-B0A5-9E6291F03D69}"/>
              </a:ext>
            </a:extLst>
          </p:cNvPr>
          <p:cNvCxnSpPr>
            <a:cxnSpLocks/>
          </p:cNvCxnSpPr>
          <p:nvPr/>
        </p:nvCxnSpPr>
        <p:spPr>
          <a:xfrm>
            <a:off x="4527114" y="2469890"/>
            <a:ext cx="205148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线箭头连接符 19">
            <a:extLst>
              <a:ext uri="{FF2B5EF4-FFF2-40B4-BE49-F238E27FC236}">
                <a16:creationId xmlns:a16="http://schemas.microsoft.com/office/drawing/2014/main" id="{DF60E36C-159A-0649-BBFC-836D1D0CBACC}"/>
              </a:ext>
            </a:extLst>
          </p:cNvPr>
          <p:cNvCxnSpPr/>
          <p:nvPr/>
        </p:nvCxnSpPr>
        <p:spPr>
          <a:xfrm>
            <a:off x="7848600" y="2667000"/>
            <a:ext cx="127591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FB1C74DA-A1D5-8B4A-A02D-18B29CBD50C6}"/>
              </a:ext>
            </a:extLst>
          </p:cNvPr>
          <p:cNvSpPr txBox="1"/>
          <p:nvPr/>
        </p:nvSpPr>
        <p:spPr>
          <a:xfrm>
            <a:off x="9118600" y="2400012"/>
            <a:ext cx="8002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200" dirty="0">
                <a:latin typeface="SimHei" panose="02010609060101010101" pitchFamily="49" charset="-122"/>
                <a:ea typeface="SimHei" panose="02010609060101010101" pitchFamily="49" charset="-122"/>
              </a:rPr>
              <a:t>...</a:t>
            </a:r>
            <a:endParaRPr kumimoji="1" lang="zh-CN" altLang="en-US" sz="3200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cxnSp>
        <p:nvCxnSpPr>
          <p:cNvPr id="22" name="直线箭头连接符 21">
            <a:extLst>
              <a:ext uri="{FF2B5EF4-FFF2-40B4-BE49-F238E27FC236}">
                <a16:creationId xmlns:a16="http://schemas.microsoft.com/office/drawing/2014/main" id="{0E1BEBF7-B120-AC45-9280-E8EF564473DF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3892114" y="3148250"/>
            <a:ext cx="1143974" cy="1198760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线箭头连接符 22">
            <a:extLst>
              <a:ext uri="{FF2B5EF4-FFF2-40B4-BE49-F238E27FC236}">
                <a16:creationId xmlns:a16="http://schemas.microsoft.com/office/drawing/2014/main" id="{786BB013-687B-3745-A706-05710C3F0FD8}"/>
              </a:ext>
            </a:extLst>
          </p:cNvPr>
          <p:cNvCxnSpPr>
            <a:cxnSpLocks/>
            <a:endCxn id="7" idx="2"/>
          </p:cNvCxnSpPr>
          <p:nvPr/>
        </p:nvCxnSpPr>
        <p:spPr>
          <a:xfrm flipV="1">
            <a:off x="6180061" y="3110150"/>
            <a:ext cx="1033539" cy="1198760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9241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9234798-5C0D-C645-849F-74EB2A9E4B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E8081-9BD5-4D7C-946C-6E41C6C19654}" type="slidenum">
              <a:rPr lang="zh-CN" altLang="en-US" smtClean="0"/>
              <a:t>15</a:t>
            </a:fld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5B98B31-1489-0A49-87BC-689833AB4F23}"/>
              </a:ext>
            </a:extLst>
          </p:cNvPr>
          <p:cNvSpPr txBox="1"/>
          <p:nvPr/>
        </p:nvSpPr>
        <p:spPr>
          <a:xfrm>
            <a:off x="1796472" y="107496"/>
            <a:ext cx="99271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5400" dirty="0">
                <a:latin typeface="SimHei" panose="02010609060101010101" pitchFamily="49" charset="-122"/>
                <a:ea typeface="SimHei" panose="02010609060101010101" pitchFamily="49" charset="-122"/>
              </a:rPr>
              <a:t>第三章 词法分析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4C68BD5-BB4D-7246-B28A-E9B5E8DE5891}"/>
              </a:ext>
            </a:extLst>
          </p:cNvPr>
          <p:cNvSpPr txBox="1"/>
          <p:nvPr/>
        </p:nvSpPr>
        <p:spPr>
          <a:xfrm>
            <a:off x="616615" y="1601278"/>
            <a:ext cx="10737185" cy="3641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011893"/>
              </a:buClr>
              <a:buSzPct val="110000"/>
              <a:buFont typeface="Wingdings" pitchFamily="2" charset="2"/>
              <a:buChar char="n"/>
            </a:pPr>
            <a:r>
              <a:rPr kumimoji="1" lang="zh-CN" altLang="en-US" sz="4000" dirty="0">
                <a:latin typeface="SimHei" panose="02010609060101010101" pitchFamily="49" charset="-122"/>
                <a:ea typeface="SimHei" panose="02010609060101010101" pitchFamily="49" charset="-122"/>
              </a:rPr>
              <a:t>对于词法分析器的要求</a:t>
            </a:r>
            <a:endParaRPr kumimoji="1" lang="en-US" altLang="zh-CN" sz="4000" dirty="0"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 marL="342900" indent="-342900">
              <a:lnSpc>
                <a:spcPct val="150000"/>
              </a:lnSpc>
              <a:buClr>
                <a:srgbClr val="011893"/>
              </a:buClr>
              <a:buSzPct val="110000"/>
              <a:buFont typeface="Wingdings" pitchFamily="2" charset="2"/>
              <a:buChar char="n"/>
            </a:pPr>
            <a:r>
              <a:rPr kumimoji="1" lang="zh-CN" altLang="en-US" sz="4000" dirty="0">
                <a:solidFill>
                  <a:srgbClr val="C000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词法分析器的设计</a:t>
            </a:r>
            <a:endParaRPr kumimoji="1" lang="en-US" altLang="zh-CN" sz="4000" dirty="0">
              <a:solidFill>
                <a:srgbClr val="C00000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 marL="342900" indent="-342900">
              <a:lnSpc>
                <a:spcPct val="150000"/>
              </a:lnSpc>
              <a:buClr>
                <a:srgbClr val="011893"/>
              </a:buClr>
              <a:buSzPct val="110000"/>
              <a:buFont typeface="Wingdings" pitchFamily="2" charset="2"/>
              <a:buChar char="n"/>
            </a:pPr>
            <a:r>
              <a:rPr kumimoji="1" lang="zh-CN" altLang="en-US" sz="4000" dirty="0">
                <a:latin typeface="SimHei" panose="02010609060101010101" pitchFamily="49" charset="-122"/>
                <a:ea typeface="SimHei" panose="02010609060101010101" pitchFamily="49" charset="-122"/>
              </a:rPr>
              <a:t>正规表达式与有限自动机</a:t>
            </a:r>
            <a:endParaRPr kumimoji="1" lang="en-US" altLang="zh-CN" sz="4000" dirty="0"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 marL="342900" indent="-342900">
              <a:lnSpc>
                <a:spcPct val="150000"/>
              </a:lnSpc>
              <a:buClr>
                <a:srgbClr val="011893"/>
              </a:buClr>
              <a:buSzPct val="110000"/>
              <a:buFont typeface="Wingdings" pitchFamily="2" charset="2"/>
              <a:buChar char="n"/>
            </a:pPr>
            <a:r>
              <a:rPr kumimoji="1" lang="zh-CN" altLang="en-US" sz="4000" dirty="0">
                <a:latin typeface="SimHei" panose="02010609060101010101" pitchFamily="49" charset="-122"/>
                <a:ea typeface="SimHei" panose="02010609060101010101" pitchFamily="49" charset="-122"/>
              </a:rPr>
              <a:t>词法分析器的自动产生 </a:t>
            </a:r>
            <a:r>
              <a:rPr kumimoji="1" lang="en-US" altLang="zh-CN" sz="4000" dirty="0">
                <a:latin typeface="SimHei" panose="02010609060101010101" pitchFamily="49" charset="-122"/>
                <a:ea typeface="SimHei" panose="02010609060101010101" pitchFamily="49" charset="-122"/>
              </a:rPr>
              <a:t>--</a:t>
            </a:r>
            <a:r>
              <a:rPr kumimoji="1" lang="en" altLang="zh-CN" sz="4000" dirty="0">
                <a:latin typeface="SimHei" panose="02010609060101010101" pitchFamily="49" charset="-122"/>
                <a:ea typeface="SimHei" panose="02010609060101010101" pitchFamily="49" charset="-122"/>
              </a:rPr>
              <a:t>LEX</a:t>
            </a:r>
            <a:endParaRPr kumimoji="1" lang="zh-CN" altLang="en-US" sz="4000" dirty="0">
              <a:solidFill>
                <a:srgbClr val="C00000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8900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81801D5-62D9-704A-967F-C7F909F60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E8081-9BD5-4D7C-946C-6E41C6C19654}" type="slidenum">
              <a:rPr lang="zh-CN" altLang="en-US" smtClean="0"/>
              <a:t>16</a:t>
            </a:fld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635AB2D-663A-214E-A5EC-435AD59F9F02}"/>
              </a:ext>
            </a:extLst>
          </p:cNvPr>
          <p:cNvSpPr txBox="1"/>
          <p:nvPr/>
        </p:nvSpPr>
        <p:spPr>
          <a:xfrm>
            <a:off x="1827644" y="257465"/>
            <a:ext cx="992716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400" dirty="0">
                <a:latin typeface="SimHei" panose="02010609060101010101" pitchFamily="49" charset="-122"/>
                <a:ea typeface="SimHei" panose="02010609060101010101" pitchFamily="49" charset="-122"/>
              </a:rPr>
              <a:t>3.2 </a:t>
            </a:r>
            <a:r>
              <a:rPr kumimoji="1" lang="zh-CN" altLang="en-US" sz="4400" dirty="0">
                <a:latin typeface="SimHei" panose="02010609060101010101" pitchFamily="49" charset="-122"/>
                <a:ea typeface="SimHei" panose="02010609060101010101" pitchFamily="49" charset="-122"/>
              </a:rPr>
              <a:t>词法分析器的设计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5E3E31E-8BFF-0F47-A4DF-70004A8B464C}"/>
              </a:ext>
            </a:extLst>
          </p:cNvPr>
          <p:cNvSpPr txBox="1"/>
          <p:nvPr/>
        </p:nvSpPr>
        <p:spPr>
          <a:xfrm>
            <a:off x="489040" y="1091335"/>
            <a:ext cx="11702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indent="-571500">
              <a:buClr>
                <a:srgbClr val="011893"/>
              </a:buClr>
              <a:buSzPct val="110000"/>
              <a:buFont typeface="Wingdings" pitchFamily="2" charset="2"/>
              <a:buChar char="n"/>
            </a:pPr>
            <a:r>
              <a:rPr kumimoji="1" lang="zh-CN" altLang="en-US" sz="3600" dirty="0">
                <a:latin typeface="SimHei" panose="02010609060101010101" pitchFamily="49" charset="-122"/>
                <a:ea typeface="SimHei" panose="02010609060101010101" pitchFamily="49" charset="-122"/>
              </a:rPr>
              <a:t>词法分析器的结构</a:t>
            </a:r>
            <a:endParaRPr kumimoji="1" lang="en-US" altLang="zh-CN" sz="3600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047F5D6-7FC0-2042-ADD6-F51BE549D1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837" y="2143108"/>
            <a:ext cx="3263900" cy="21844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94CCB98-F946-254A-B163-004A395E45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3455" y="2499190"/>
            <a:ext cx="1346225" cy="105774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62FFB09-667F-E04D-ACA6-B08F85F718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9498" y="4022680"/>
            <a:ext cx="1363979" cy="650269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AD8C5472-AB3E-0D42-B77C-1450611207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98690" y="1842707"/>
            <a:ext cx="558800" cy="6223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7113D41B-180F-7D4A-A438-9E5D6A4DFDA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79592" y="2921993"/>
            <a:ext cx="1955797" cy="622299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F4EE68E6-5EE8-344E-90B0-B617C692BC3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74978" y="4083654"/>
            <a:ext cx="1955797" cy="558799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8930734A-72F8-834E-93EF-5DE1C4CE5B4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66995" y="5295568"/>
            <a:ext cx="1497263" cy="493216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28D25843-1D80-1241-B5CB-7C4ABF079A8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16265" y="2535116"/>
            <a:ext cx="773519" cy="353128"/>
          </a:xfrm>
          <a:prstGeom prst="rect">
            <a:avLst/>
          </a:prstGeom>
        </p:spPr>
      </p:pic>
      <p:cxnSp>
        <p:nvCxnSpPr>
          <p:cNvPr id="16" name="直线箭头连接符 15">
            <a:extLst>
              <a:ext uri="{FF2B5EF4-FFF2-40B4-BE49-F238E27FC236}">
                <a16:creationId xmlns:a16="http://schemas.microsoft.com/office/drawing/2014/main" id="{178D94BF-4DB9-B749-921A-2FF56C35021D}"/>
              </a:ext>
            </a:extLst>
          </p:cNvPr>
          <p:cNvCxnSpPr>
            <a:cxnSpLocks/>
          </p:cNvCxnSpPr>
          <p:nvPr/>
        </p:nvCxnSpPr>
        <p:spPr>
          <a:xfrm>
            <a:off x="7610174" y="2465007"/>
            <a:ext cx="0" cy="513884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线箭头连接符 19">
            <a:extLst>
              <a:ext uri="{FF2B5EF4-FFF2-40B4-BE49-F238E27FC236}">
                <a16:creationId xmlns:a16="http://schemas.microsoft.com/office/drawing/2014/main" id="{DAE07B69-BFFD-1B48-9198-2404019B0F18}"/>
              </a:ext>
            </a:extLst>
          </p:cNvPr>
          <p:cNvCxnSpPr>
            <a:cxnSpLocks/>
          </p:cNvCxnSpPr>
          <p:nvPr/>
        </p:nvCxnSpPr>
        <p:spPr>
          <a:xfrm>
            <a:off x="4802806" y="3544292"/>
            <a:ext cx="0" cy="51388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线箭头连接符 20">
            <a:extLst>
              <a:ext uri="{FF2B5EF4-FFF2-40B4-BE49-F238E27FC236}">
                <a16:creationId xmlns:a16="http://schemas.microsoft.com/office/drawing/2014/main" id="{53B7389D-22A0-C548-A9A4-1E890EF783A2}"/>
              </a:ext>
            </a:extLst>
          </p:cNvPr>
          <p:cNvCxnSpPr>
            <a:cxnSpLocks/>
          </p:cNvCxnSpPr>
          <p:nvPr/>
        </p:nvCxnSpPr>
        <p:spPr>
          <a:xfrm>
            <a:off x="5356258" y="3544292"/>
            <a:ext cx="0" cy="513884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线箭头连接符 21">
            <a:extLst>
              <a:ext uri="{FF2B5EF4-FFF2-40B4-BE49-F238E27FC236}">
                <a16:creationId xmlns:a16="http://schemas.microsoft.com/office/drawing/2014/main" id="{F08D9116-212C-8B47-A7C9-992D5A886CFD}"/>
              </a:ext>
            </a:extLst>
          </p:cNvPr>
          <p:cNvCxnSpPr>
            <a:cxnSpLocks/>
          </p:cNvCxnSpPr>
          <p:nvPr/>
        </p:nvCxnSpPr>
        <p:spPr>
          <a:xfrm>
            <a:off x="5115627" y="4642453"/>
            <a:ext cx="0" cy="51388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线箭头连接符 22">
            <a:extLst>
              <a:ext uri="{FF2B5EF4-FFF2-40B4-BE49-F238E27FC236}">
                <a16:creationId xmlns:a16="http://schemas.microsoft.com/office/drawing/2014/main" id="{0284B738-41C3-2244-B95D-31C9EC66F25F}"/>
              </a:ext>
            </a:extLst>
          </p:cNvPr>
          <p:cNvCxnSpPr>
            <a:cxnSpLocks/>
          </p:cNvCxnSpPr>
          <p:nvPr/>
        </p:nvCxnSpPr>
        <p:spPr>
          <a:xfrm flipH="1">
            <a:off x="5769681" y="3110702"/>
            <a:ext cx="1105297" cy="0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肘形连接符 27">
            <a:extLst>
              <a:ext uri="{FF2B5EF4-FFF2-40B4-BE49-F238E27FC236}">
                <a16:creationId xmlns:a16="http://schemas.microsoft.com/office/drawing/2014/main" id="{C8C66C38-451E-E74B-86C1-1A26A756C4E0}"/>
              </a:ext>
            </a:extLst>
          </p:cNvPr>
          <p:cNvCxnSpPr>
            <a:cxnSpLocks/>
          </p:cNvCxnSpPr>
          <p:nvPr/>
        </p:nvCxnSpPr>
        <p:spPr>
          <a:xfrm>
            <a:off x="5731994" y="3424730"/>
            <a:ext cx="2186255" cy="430382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线连接符 35">
            <a:extLst>
              <a:ext uri="{FF2B5EF4-FFF2-40B4-BE49-F238E27FC236}">
                <a16:creationId xmlns:a16="http://schemas.microsoft.com/office/drawing/2014/main" id="{4822CBDA-B5E7-BA4C-8D04-A004098A5335}"/>
              </a:ext>
            </a:extLst>
          </p:cNvPr>
          <p:cNvCxnSpPr/>
          <p:nvPr/>
        </p:nvCxnSpPr>
        <p:spPr>
          <a:xfrm>
            <a:off x="7910228" y="3856188"/>
            <a:ext cx="0" cy="208690"/>
          </a:xfrm>
          <a:prstGeom prst="line">
            <a:avLst/>
          </a:prstGeom>
          <a:ln w="28575">
            <a:solidFill>
              <a:schemeClr val="tx1"/>
            </a:solidFill>
            <a:prstDash val="dash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线箭头连接符 37">
            <a:extLst>
              <a:ext uri="{FF2B5EF4-FFF2-40B4-BE49-F238E27FC236}">
                <a16:creationId xmlns:a16="http://schemas.microsoft.com/office/drawing/2014/main" id="{4932AAF1-7F2F-3D45-8FE5-9CC0CBCA7A0C}"/>
              </a:ext>
            </a:extLst>
          </p:cNvPr>
          <p:cNvCxnSpPr>
            <a:cxnSpLocks/>
          </p:cNvCxnSpPr>
          <p:nvPr/>
        </p:nvCxnSpPr>
        <p:spPr>
          <a:xfrm flipH="1" flipV="1">
            <a:off x="5792642" y="4348459"/>
            <a:ext cx="1026189" cy="14595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>
            <a:extLst>
              <a:ext uri="{FF2B5EF4-FFF2-40B4-BE49-F238E27FC236}">
                <a16:creationId xmlns:a16="http://schemas.microsoft.com/office/drawing/2014/main" id="{06907E24-916A-ED44-8E71-455424B3C486}"/>
              </a:ext>
            </a:extLst>
          </p:cNvPr>
          <p:cNvSpPr txBox="1"/>
          <p:nvPr/>
        </p:nvSpPr>
        <p:spPr>
          <a:xfrm>
            <a:off x="9068762" y="4972789"/>
            <a:ext cx="2608406" cy="113877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pPr marL="571500" indent="-571500">
              <a:buClr>
                <a:srgbClr val="011893"/>
              </a:buClr>
              <a:buFont typeface="Wingdings" pitchFamily="2" charset="2"/>
              <a:buChar char="n"/>
            </a:pPr>
            <a:r>
              <a:rPr kumimoji="1" lang="zh-CN" altLang="en-US" sz="3600" dirty="0">
                <a:latin typeface="SimHei" panose="02010609060101010101" pitchFamily="49" charset="-122"/>
                <a:ea typeface="SimHei" panose="02010609060101010101" pitchFamily="49" charset="-122"/>
              </a:rPr>
              <a:t>计算思维</a:t>
            </a:r>
            <a:endParaRPr kumimoji="1" lang="en-US" altLang="zh-CN" sz="3600" dirty="0"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 marL="1028700" lvl="1" indent="-571500">
              <a:buClr>
                <a:srgbClr val="011893"/>
              </a:buClr>
              <a:buFont typeface="Wingdings" pitchFamily="2" charset="2"/>
              <a:buChar char="p"/>
            </a:pPr>
            <a:r>
              <a:rPr kumimoji="1" lang="zh-CN" altLang="en-US" sz="3200" dirty="0">
                <a:latin typeface="SimHei" panose="02010609060101010101" pitchFamily="49" charset="-122"/>
                <a:ea typeface="SimHei" panose="02010609060101010101" pitchFamily="49" charset="-122"/>
              </a:rPr>
              <a:t>分解</a:t>
            </a:r>
          </a:p>
        </p:txBody>
      </p:sp>
    </p:spTree>
    <p:extLst>
      <p:ext uri="{BB962C8B-B14F-4D97-AF65-F5344CB8AC3E}">
        <p14:creationId xmlns:p14="http://schemas.microsoft.com/office/powerpoint/2010/main" val="301833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>
            <a:extLst>
              <a:ext uri="{FF2B5EF4-FFF2-40B4-BE49-F238E27FC236}">
                <a16:creationId xmlns:a16="http://schemas.microsoft.com/office/drawing/2014/main" id="{BE2CF8A8-079B-F945-86B3-7ADA9B35E7C5}"/>
              </a:ext>
            </a:extLst>
          </p:cNvPr>
          <p:cNvSpPr/>
          <p:nvPr/>
        </p:nvSpPr>
        <p:spPr>
          <a:xfrm>
            <a:off x="705174" y="4948068"/>
            <a:ext cx="7344810" cy="818597"/>
          </a:xfrm>
          <a:prstGeom prst="rect">
            <a:avLst/>
          </a:prstGeom>
          <a:solidFill>
            <a:srgbClr val="0070C0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A9AC66FE-EF75-1E48-A6B4-A996097780FF}"/>
              </a:ext>
            </a:extLst>
          </p:cNvPr>
          <p:cNvSpPr txBox="1"/>
          <p:nvPr/>
        </p:nvSpPr>
        <p:spPr>
          <a:xfrm>
            <a:off x="4422457" y="5062192"/>
            <a:ext cx="37505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dirty="0">
                <a:latin typeface="SimHei" panose="02010609060101010101" pitchFamily="49" charset="-122"/>
                <a:ea typeface="SimHei" panose="02010609060101010101" pitchFamily="49" charset="-122"/>
              </a:rPr>
              <a:t>...</a:t>
            </a:r>
            <a:r>
              <a:rPr kumimoji="1" lang="en-US" altLang="zh-CN" sz="3200" dirty="0" err="1">
                <a:latin typeface="SimHei" panose="02010609060101010101" pitchFamily="49" charset="-122"/>
                <a:ea typeface="SimHei" panose="02010609060101010101" pitchFamily="49" charset="-122"/>
              </a:rPr>
              <a:t>WhatALong</a:t>
            </a:r>
            <a:r>
              <a:rPr kumimoji="1" lang="en-US" altLang="zh-CN" sz="3200" dirty="0">
                <a:latin typeface="SimHei" panose="02010609060101010101" pitchFamily="49" charset="-122"/>
                <a:ea typeface="SimHei" panose="02010609060101010101" pitchFamily="49" charset="-122"/>
              </a:rPr>
              <a:t>...Wo</a:t>
            </a:r>
            <a:endParaRPr kumimoji="1" lang="zh-CN" altLang="en-US" sz="3200" dirty="0">
              <a:solidFill>
                <a:srgbClr val="C00000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DD962683-005F-7E44-B8E8-100EA92AB400}"/>
              </a:ext>
            </a:extLst>
          </p:cNvPr>
          <p:cNvSpPr txBox="1"/>
          <p:nvPr/>
        </p:nvSpPr>
        <p:spPr>
          <a:xfrm>
            <a:off x="705174" y="5051656"/>
            <a:ext cx="37505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dirty="0">
                <a:solidFill>
                  <a:srgbClr val="C000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rd</a:t>
            </a:r>
            <a:r>
              <a:rPr kumimoji="1" lang="en-US" altLang="zh-CN" sz="3200" dirty="0">
                <a:latin typeface="SimHei" panose="02010609060101010101" pitchFamily="49" charset="-122"/>
                <a:ea typeface="SimHei" panose="02010609060101010101" pitchFamily="49" charset="-122"/>
              </a:rPr>
              <a:t>...............</a:t>
            </a:r>
            <a:endParaRPr kumimoji="1" lang="zh-CN" altLang="en-US" sz="3200" dirty="0">
              <a:solidFill>
                <a:srgbClr val="C00000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5D353039-5178-FD44-99A0-287AEF8F7C22}"/>
              </a:ext>
            </a:extLst>
          </p:cNvPr>
          <p:cNvSpPr txBox="1"/>
          <p:nvPr/>
        </p:nvSpPr>
        <p:spPr>
          <a:xfrm>
            <a:off x="708224" y="3139983"/>
            <a:ext cx="73744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dirty="0">
                <a:latin typeface="SimHei" panose="02010609060101010101" pitchFamily="49" charset="-122"/>
                <a:ea typeface="SimHei" panose="02010609060101010101" pitchFamily="49" charset="-122"/>
              </a:rPr>
              <a:t>.....................</a:t>
            </a:r>
            <a:r>
              <a:rPr kumimoji="1" lang="en-US" altLang="zh-CN" sz="3200" dirty="0" err="1">
                <a:latin typeface="SimHei" panose="02010609060101010101" pitchFamily="49" charset="-122"/>
                <a:ea typeface="SimHei" panose="02010609060101010101" pitchFamily="49" charset="-122"/>
              </a:rPr>
              <a:t>WhatAlong</a:t>
            </a:r>
            <a:r>
              <a:rPr kumimoji="1" lang="en-US" altLang="zh-CN" sz="3200" dirty="0">
                <a:latin typeface="SimHei" panose="02010609060101010101" pitchFamily="49" charset="-122"/>
                <a:ea typeface="SimHei" panose="02010609060101010101" pitchFamily="49" charset="-122"/>
              </a:rPr>
              <a:t>...Wo</a:t>
            </a:r>
            <a:endParaRPr kumimoji="1" lang="zh-CN" altLang="en-US" sz="3200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865C888-A600-EF42-9610-9CF065E4EA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E8081-9BD5-4D7C-946C-6E41C6C19654}" type="slidenum">
              <a:rPr lang="zh-CN" altLang="en-US" smtClean="0"/>
              <a:t>17</a:t>
            </a:fld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6905B55-8A03-104C-90BA-C7D1FA7BA349}"/>
              </a:ext>
            </a:extLst>
          </p:cNvPr>
          <p:cNvSpPr txBox="1"/>
          <p:nvPr/>
        </p:nvSpPr>
        <p:spPr>
          <a:xfrm>
            <a:off x="1827644" y="257465"/>
            <a:ext cx="992716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4400" dirty="0">
                <a:latin typeface="SimHei" panose="02010609060101010101" pitchFamily="49" charset="-122"/>
                <a:ea typeface="SimHei" panose="02010609060101010101" pitchFamily="49" charset="-122"/>
              </a:rPr>
              <a:t>输入、预处理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802FC13-C749-5742-BD50-E0E70EFEB6FB}"/>
              </a:ext>
            </a:extLst>
          </p:cNvPr>
          <p:cNvSpPr txBox="1"/>
          <p:nvPr/>
        </p:nvSpPr>
        <p:spPr>
          <a:xfrm>
            <a:off x="489040" y="1091335"/>
            <a:ext cx="11702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indent="-571500">
              <a:buClr>
                <a:srgbClr val="011893"/>
              </a:buClr>
              <a:buSzPct val="110000"/>
              <a:buFont typeface="Wingdings" pitchFamily="2" charset="2"/>
              <a:buChar char="n"/>
            </a:pPr>
            <a:r>
              <a:rPr kumimoji="1" lang="zh-CN" altLang="en-US" sz="3600" dirty="0">
                <a:latin typeface="SimHei" panose="02010609060101010101" pitchFamily="49" charset="-122"/>
                <a:ea typeface="SimHei" panose="02010609060101010101" pitchFamily="49" charset="-122"/>
              </a:rPr>
              <a:t>扫描缓冲区</a:t>
            </a:r>
            <a:endParaRPr kumimoji="1" lang="en-US" altLang="zh-CN" sz="3600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73FB697-D760-0C47-A96F-8F8A3FB712FE}"/>
              </a:ext>
            </a:extLst>
          </p:cNvPr>
          <p:cNvSpPr/>
          <p:nvPr/>
        </p:nvSpPr>
        <p:spPr>
          <a:xfrm>
            <a:off x="6412012" y="803749"/>
            <a:ext cx="4435929" cy="75111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9" name="直线箭头连接符 8">
            <a:extLst>
              <a:ext uri="{FF2B5EF4-FFF2-40B4-BE49-F238E27FC236}">
                <a16:creationId xmlns:a16="http://schemas.microsoft.com/office/drawing/2014/main" id="{5AF1E833-63EA-E54F-8D61-EAF9E40725C6}"/>
              </a:ext>
            </a:extLst>
          </p:cNvPr>
          <p:cNvCxnSpPr/>
          <p:nvPr/>
        </p:nvCxnSpPr>
        <p:spPr>
          <a:xfrm flipV="1">
            <a:off x="7320971" y="1636505"/>
            <a:ext cx="0" cy="47352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AAB0E19A-DDCD-C74E-9F65-B1E546A78612}"/>
              </a:ext>
            </a:extLst>
          </p:cNvPr>
          <p:cNvSpPr txBox="1"/>
          <p:nvPr/>
        </p:nvSpPr>
        <p:spPr>
          <a:xfrm>
            <a:off x="6128986" y="2119910"/>
            <a:ext cx="22696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>
                <a:latin typeface="SimHei" panose="02010609060101010101" pitchFamily="49" charset="-122"/>
                <a:ea typeface="SimHei" panose="02010609060101010101" pitchFamily="49" charset="-122"/>
              </a:rPr>
              <a:t>起点指示器</a:t>
            </a:r>
          </a:p>
        </p:txBody>
      </p:sp>
      <p:cxnSp>
        <p:nvCxnSpPr>
          <p:cNvPr id="11" name="直线箭头连接符 10">
            <a:extLst>
              <a:ext uri="{FF2B5EF4-FFF2-40B4-BE49-F238E27FC236}">
                <a16:creationId xmlns:a16="http://schemas.microsoft.com/office/drawing/2014/main" id="{AEA8BB9E-10EA-FF41-8753-DAAFA4F0BE99}"/>
              </a:ext>
            </a:extLst>
          </p:cNvPr>
          <p:cNvCxnSpPr/>
          <p:nvPr/>
        </p:nvCxnSpPr>
        <p:spPr>
          <a:xfrm flipV="1">
            <a:off x="10047840" y="1646382"/>
            <a:ext cx="0" cy="47352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4CC3342F-4FAD-A148-AE45-AFE0EB392422}"/>
              </a:ext>
            </a:extLst>
          </p:cNvPr>
          <p:cNvSpPr txBox="1"/>
          <p:nvPr/>
        </p:nvSpPr>
        <p:spPr>
          <a:xfrm>
            <a:off x="8913005" y="2110033"/>
            <a:ext cx="22696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>
                <a:latin typeface="SimHei" panose="02010609060101010101" pitchFamily="49" charset="-122"/>
                <a:ea typeface="SimHei" panose="02010609060101010101" pitchFamily="49" charset="-122"/>
              </a:rPr>
              <a:t>搜索指示器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640077B5-4345-1442-9F64-AA55983E70AC}"/>
              </a:ext>
            </a:extLst>
          </p:cNvPr>
          <p:cNvSpPr/>
          <p:nvPr/>
        </p:nvSpPr>
        <p:spPr>
          <a:xfrm>
            <a:off x="705173" y="3017985"/>
            <a:ext cx="7344811" cy="818597"/>
          </a:xfrm>
          <a:prstGeom prst="rect">
            <a:avLst/>
          </a:prstGeom>
          <a:solidFill>
            <a:srgbClr val="0070C0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 dirty="0">
              <a:solidFill>
                <a:schemeClr val="tx1"/>
              </a:solidFill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E5801E39-CEFE-1F4F-9E5E-D59A9891C266}"/>
              </a:ext>
            </a:extLst>
          </p:cNvPr>
          <p:cNvSpPr/>
          <p:nvPr/>
        </p:nvSpPr>
        <p:spPr>
          <a:xfrm>
            <a:off x="705174" y="3988982"/>
            <a:ext cx="7344812" cy="818597"/>
          </a:xfrm>
          <a:prstGeom prst="rect">
            <a:avLst/>
          </a:prstGeom>
          <a:solidFill>
            <a:srgbClr val="0070C0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95D8B0D8-9175-234A-BECB-3646391331C5}"/>
              </a:ext>
            </a:extLst>
          </p:cNvPr>
          <p:cNvSpPr txBox="1"/>
          <p:nvPr/>
        </p:nvSpPr>
        <p:spPr>
          <a:xfrm>
            <a:off x="2040696" y="2325626"/>
            <a:ext cx="38311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dirty="0" err="1">
                <a:latin typeface="SimHei" panose="02010609060101010101" pitchFamily="49" charset="-122"/>
                <a:ea typeface="SimHei" panose="02010609060101010101" pitchFamily="49" charset="-122"/>
              </a:rPr>
              <a:t>WhatALong</a:t>
            </a:r>
            <a:r>
              <a:rPr kumimoji="1" lang="en-US" altLang="zh-CN" sz="3200" dirty="0">
                <a:latin typeface="SimHei" panose="02010609060101010101" pitchFamily="49" charset="-122"/>
                <a:ea typeface="SimHei" panose="02010609060101010101" pitchFamily="49" charset="-122"/>
              </a:rPr>
              <a:t>...Wo</a:t>
            </a:r>
            <a:r>
              <a:rPr kumimoji="1" lang="en-US" altLang="zh-CN" sz="3200" dirty="0">
                <a:solidFill>
                  <a:srgbClr val="C000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rd</a:t>
            </a:r>
            <a:endParaRPr kumimoji="1" lang="zh-CN" altLang="en-US" sz="3200" dirty="0">
              <a:solidFill>
                <a:srgbClr val="C00000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7403B617-1060-AE4C-B28F-9A87CD9DE4EB}"/>
              </a:ext>
            </a:extLst>
          </p:cNvPr>
          <p:cNvSpPr txBox="1"/>
          <p:nvPr/>
        </p:nvSpPr>
        <p:spPr>
          <a:xfrm>
            <a:off x="721901" y="3150063"/>
            <a:ext cx="73744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dirty="0">
                <a:solidFill>
                  <a:srgbClr val="FF00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rd</a:t>
            </a:r>
            <a:r>
              <a:rPr kumimoji="1" lang="en-US" altLang="zh-CN" sz="3200" dirty="0">
                <a:latin typeface="SimHei" panose="02010609060101010101" pitchFamily="49" charset="-122"/>
                <a:ea typeface="SimHei" panose="02010609060101010101" pitchFamily="49" charset="-122"/>
              </a:rPr>
              <a:t>.................................</a:t>
            </a:r>
            <a:endParaRPr kumimoji="1" lang="zh-CN" altLang="en-US" sz="3200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D3D941F2-AEAC-5148-9C0F-5217849C3B7B}"/>
              </a:ext>
            </a:extLst>
          </p:cNvPr>
          <p:cNvSpPr txBox="1"/>
          <p:nvPr/>
        </p:nvSpPr>
        <p:spPr>
          <a:xfrm>
            <a:off x="705174" y="4081231"/>
            <a:ext cx="37505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dirty="0">
                <a:latin typeface="SimHei" panose="02010609060101010101" pitchFamily="49" charset="-122"/>
                <a:ea typeface="SimHei" panose="02010609060101010101" pitchFamily="49" charset="-122"/>
              </a:rPr>
              <a:t>...</a:t>
            </a:r>
            <a:r>
              <a:rPr kumimoji="1" lang="en-US" altLang="zh-CN" sz="3200" dirty="0" err="1">
                <a:latin typeface="SimHei" panose="02010609060101010101" pitchFamily="49" charset="-122"/>
                <a:ea typeface="SimHei" panose="02010609060101010101" pitchFamily="49" charset="-122"/>
              </a:rPr>
              <a:t>WhatALong</a:t>
            </a:r>
            <a:r>
              <a:rPr kumimoji="1" lang="en-US" altLang="zh-CN" sz="3200" dirty="0">
                <a:latin typeface="SimHei" panose="02010609060101010101" pitchFamily="49" charset="-122"/>
                <a:ea typeface="SimHei" panose="02010609060101010101" pitchFamily="49" charset="-122"/>
              </a:rPr>
              <a:t>...Wo</a:t>
            </a:r>
            <a:endParaRPr kumimoji="1" lang="zh-CN" altLang="en-US" sz="3200" dirty="0">
              <a:solidFill>
                <a:srgbClr val="C00000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3648C980-C029-B942-B90C-FFD9B7CD2DF0}"/>
              </a:ext>
            </a:extLst>
          </p:cNvPr>
          <p:cNvSpPr txBox="1"/>
          <p:nvPr/>
        </p:nvSpPr>
        <p:spPr>
          <a:xfrm>
            <a:off x="4455678" y="4105892"/>
            <a:ext cx="37505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dirty="0">
                <a:solidFill>
                  <a:srgbClr val="C000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rd</a:t>
            </a:r>
            <a:r>
              <a:rPr kumimoji="1" lang="en-US" altLang="zh-CN" sz="3200" dirty="0">
                <a:latin typeface="SimHei" panose="02010609060101010101" pitchFamily="49" charset="-122"/>
                <a:ea typeface="SimHei" panose="02010609060101010101" pitchFamily="49" charset="-122"/>
              </a:rPr>
              <a:t>...............</a:t>
            </a:r>
            <a:endParaRPr kumimoji="1" lang="zh-CN" altLang="en-US" sz="3200" dirty="0">
              <a:solidFill>
                <a:srgbClr val="C00000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cxnSp>
        <p:nvCxnSpPr>
          <p:cNvPr id="21" name="直线连接符 20">
            <a:extLst>
              <a:ext uri="{FF2B5EF4-FFF2-40B4-BE49-F238E27FC236}">
                <a16:creationId xmlns:a16="http://schemas.microsoft.com/office/drawing/2014/main" id="{CAD6CE7E-5FFB-2E4A-B940-8F6FFB1CD6E0}"/>
              </a:ext>
            </a:extLst>
          </p:cNvPr>
          <p:cNvCxnSpPr>
            <a:cxnSpLocks/>
          </p:cNvCxnSpPr>
          <p:nvPr/>
        </p:nvCxnSpPr>
        <p:spPr>
          <a:xfrm>
            <a:off x="4426069" y="4948068"/>
            <a:ext cx="0" cy="81859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线连接符 21">
            <a:extLst>
              <a:ext uri="{FF2B5EF4-FFF2-40B4-BE49-F238E27FC236}">
                <a16:creationId xmlns:a16="http://schemas.microsoft.com/office/drawing/2014/main" id="{985C8C2B-C265-6F4D-A7D0-C8C30F91A843}"/>
              </a:ext>
            </a:extLst>
          </p:cNvPr>
          <p:cNvCxnSpPr>
            <a:cxnSpLocks/>
          </p:cNvCxnSpPr>
          <p:nvPr/>
        </p:nvCxnSpPr>
        <p:spPr>
          <a:xfrm>
            <a:off x="4426069" y="3988982"/>
            <a:ext cx="0" cy="81859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>
            <a:extLst>
              <a:ext uri="{FF2B5EF4-FFF2-40B4-BE49-F238E27FC236}">
                <a16:creationId xmlns:a16="http://schemas.microsoft.com/office/drawing/2014/main" id="{0B3C7E0E-41EA-2647-A44F-48DA3612A2EF}"/>
              </a:ext>
            </a:extLst>
          </p:cNvPr>
          <p:cNvSpPr txBox="1"/>
          <p:nvPr/>
        </p:nvSpPr>
        <p:spPr>
          <a:xfrm>
            <a:off x="8049983" y="3678466"/>
            <a:ext cx="3963333" cy="156966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marL="457200" indent="-457200">
              <a:buClr>
                <a:srgbClr val="011893"/>
              </a:buClr>
              <a:buFont typeface="Wingdings" pitchFamily="2" charset="2"/>
              <a:buChar char="l"/>
            </a:pPr>
            <a:r>
              <a:rPr kumimoji="1" lang="zh-CN" altLang="en-US" sz="3200" dirty="0">
                <a:solidFill>
                  <a:srgbClr val="011893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两个半区互补使用 </a:t>
            </a:r>
            <a:endParaRPr kumimoji="1" lang="en-US" altLang="zh-CN" sz="3200" dirty="0">
              <a:solidFill>
                <a:srgbClr val="011893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 marL="457200" indent="-457200">
              <a:buClr>
                <a:srgbClr val="011893"/>
              </a:buClr>
              <a:buFont typeface="Wingdings" pitchFamily="2" charset="2"/>
              <a:buChar char="l"/>
            </a:pPr>
            <a:r>
              <a:rPr kumimoji="1" lang="zh-CN" altLang="en-US" sz="3200" dirty="0">
                <a:solidFill>
                  <a:srgbClr val="011893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单词长度限制 </a:t>
            </a:r>
            <a:r>
              <a:rPr kumimoji="1" lang="en-US" altLang="zh-CN" sz="3200" dirty="0">
                <a:solidFill>
                  <a:srgbClr val="011893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= </a:t>
            </a:r>
            <a:r>
              <a:rPr kumimoji="1" lang="zh-CN" altLang="en-US" sz="3200" dirty="0">
                <a:solidFill>
                  <a:srgbClr val="011893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半区的长度</a:t>
            </a:r>
          </a:p>
        </p:txBody>
      </p:sp>
      <p:cxnSp>
        <p:nvCxnSpPr>
          <p:cNvPr id="24" name="直线连接符 23">
            <a:extLst>
              <a:ext uri="{FF2B5EF4-FFF2-40B4-BE49-F238E27FC236}">
                <a16:creationId xmlns:a16="http://schemas.microsoft.com/office/drawing/2014/main" id="{2F3D9340-F8C4-A049-B6BE-448DDC1FCF5D}"/>
              </a:ext>
            </a:extLst>
          </p:cNvPr>
          <p:cNvCxnSpPr>
            <a:cxnSpLocks/>
          </p:cNvCxnSpPr>
          <p:nvPr/>
        </p:nvCxnSpPr>
        <p:spPr>
          <a:xfrm>
            <a:off x="8604914" y="803749"/>
            <a:ext cx="0" cy="751114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4112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5" grpId="0"/>
      <p:bldP spid="27" grpId="0"/>
      <p:bldP spid="27" grpId="1"/>
      <p:bldP spid="10" grpId="0"/>
      <p:bldP spid="12" grpId="0"/>
      <p:bldP spid="17" grpId="0"/>
      <p:bldP spid="18" grpId="0"/>
      <p:bldP spid="19" grpId="0"/>
      <p:bldP spid="20" grpId="0"/>
      <p:bldP spid="2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EA00075A-5772-3749-B5EC-EAD0E4103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E8081-9BD5-4D7C-946C-6E41C6C19654}" type="slidenum">
              <a:rPr lang="zh-CN" altLang="en-US" smtClean="0"/>
              <a:t>18</a:t>
            </a:fld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60E35BA-9DE5-CE4D-A898-59724798DB5C}"/>
              </a:ext>
            </a:extLst>
          </p:cNvPr>
          <p:cNvSpPr txBox="1"/>
          <p:nvPr/>
        </p:nvSpPr>
        <p:spPr>
          <a:xfrm>
            <a:off x="1827644" y="257465"/>
            <a:ext cx="992716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4400" dirty="0">
                <a:latin typeface="SimHei" panose="02010609060101010101" pitchFamily="49" charset="-122"/>
                <a:ea typeface="SimHei" panose="02010609060101010101" pitchFamily="49" charset="-122"/>
              </a:rPr>
              <a:t>单词符号的识别：超前搜索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0FCC9E1-AEF1-B249-B47B-5525F4C9E64B}"/>
              </a:ext>
            </a:extLst>
          </p:cNvPr>
          <p:cNvSpPr txBox="1"/>
          <p:nvPr/>
        </p:nvSpPr>
        <p:spPr>
          <a:xfrm>
            <a:off x="465008" y="1266908"/>
            <a:ext cx="1170296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indent="-571500">
              <a:buClr>
                <a:srgbClr val="011893"/>
              </a:buClr>
              <a:buSzPct val="110000"/>
              <a:buFont typeface="Wingdings" pitchFamily="2" charset="2"/>
              <a:buChar char="n"/>
            </a:pPr>
            <a:r>
              <a:rPr kumimoji="1" lang="zh-CN" altLang="en-US" sz="3600" dirty="0">
                <a:solidFill>
                  <a:srgbClr val="C000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基本字</a:t>
            </a:r>
            <a:r>
              <a:rPr kumimoji="1" lang="zh-CN" altLang="en-US" sz="3600" dirty="0">
                <a:latin typeface="SimHei" panose="02010609060101010101" pitchFamily="49" charset="-122"/>
                <a:ea typeface="SimHei" panose="02010609060101010101" pitchFamily="49" charset="-122"/>
              </a:rPr>
              <a:t>识别 </a:t>
            </a:r>
            <a:endParaRPr kumimoji="1" lang="en-US" altLang="zh-CN" sz="3600" dirty="0"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 marL="342900">
              <a:buClr>
                <a:srgbClr val="011893"/>
              </a:buClr>
              <a:buSzPct val="110000"/>
            </a:pPr>
            <a:r>
              <a:rPr kumimoji="1" lang="zh-CN" altLang="en-US" sz="3600" dirty="0">
                <a:latin typeface="SimHei" panose="02010609060101010101" pitchFamily="49" charset="-122"/>
                <a:ea typeface="SimHei" panose="02010609060101010101" pitchFamily="49" charset="-122"/>
              </a:rPr>
              <a:t>例如 </a:t>
            </a:r>
            <a:endParaRPr kumimoji="1" lang="en-US" altLang="zh-CN" sz="3600" dirty="0"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 marL="800100" lvl="1">
              <a:buClr>
                <a:srgbClr val="011893"/>
              </a:buClr>
              <a:buSzPct val="110000"/>
            </a:pPr>
            <a:r>
              <a:rPr kumimoji="1" lang="en-US" altLang="zh-CN" sz="3600" dirty="0">
                <a:solidFill>
                  <a:srgbClr val="0432FF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DO99K=1</a:t>
            </a:r>
            <a:r>
              <a:rPr kumimoji="1" lang="zh-CN" altLang="en-US" sz="3600" dirty="0">
                <a:solidFill>
                  <a:srgbClr val="0432FF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，</a:t>
            </a:r>
            <a:r>
              <a:rPr kumimoji="1" lang="en-US" altLang="zh-CN" sz="3600" dirty="0">
                <a:solidFill>
                  <a:srgbClr val="0432FF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10</a:t>
            </a:r>
          </a:p>
          <a:p>
            <a:pPr marL="800100" lvl="1">
              <a:buClr>
                <a:srgbClr val="011893"/>
              </a:buClr>
              <a:buSzPct val="110000"/>
            </a:pPr>
            <a:r>
              <a:rPr kumimoji="1" lang="en-US" altLang="zh-CN" sz="3600" dirty="0">
                <a:latin typeface="SimHei" panose="02010609060101010101" pitchFamily="49" charset="-122"/>
                <a:ea typeface="SimHei" panose="02010609060101010101" pitchFamily="49" charset="-122"/>
              </a:rPr>
              <a:t>DO99K=1.10 </a:t>
            </a:r>
          </a:p>
          <a:p>
            <a:pPr marL="800100" lvl="1">
              <a:buClr>
                <a:srgbClr val="011893"/>
              </a:buClr>
              <a:buSzPct val="110000"/>
            </a:pPr>
            <a:r>
              <a:rPr kumimoji="1" lang="en-US" altLang="zh-CN" sz="3600" dirty="0">
                <a:latin typeface="SimHei" panose="02010609060101010101" pitchFamily="49" charset="-122"/>
                <a:ea typeface="SimHei" panose="02010609060101010101" pitchFamily="49" charset="-122"/>
              </a:rPr>
              <a:t>IF(5.EQ.M)GOTO55 </a:t>
            </a:r>
          </a:p>
          <a:p>
            <a:pPr marL="800100" lvl="1">
              <a:buClr>
                <a:srgbClr val="011893"/>
              </a:buClr>
              <a:buSzPct val="110000"/>
            </a:pPr>
            <a:r>
              <a:rPr kumimoji="1" lang="en-US" altLang="zh-CN" sz="3600" dirty="0">
                <a:latin typeface="SimHei" panose="02010609060101010101" pitchFamily="49" charset="-122"/>
                <a:ea typeface="SimHei" panose="02010609060101010101" pitchFamily="49" charset="-122"/>
              </a:rPr>
              <a:t>IF(5)=55 </a:t>
            </a:r>
          </a:p>
          <a:p>
            <a:pPr marL="914400" indent="-571500">
              <a:buClr>
                <a:srgbClr val="011893"/>
              </a:buClr>
              <a:buSzPct val="110000"/>
              <a:buFont typeface="Wingdings" pitchFamily="2" charset="2"/>
              <a:buChar char="n"/>
            </a:pPr>
            <a:r>
              <a:rPr kumimoji="1" lang="zh-CN" altLang="en-US" sz="3600" dirty="0">
                <a:latin typeface="SimHei" panose="02010609060101010101" pitchFamily="49" charset="-122"/>
                <a:ea typeface="SimHei" panose="02010609060101010101" pitchFamily="49" charset="-122"/>
              </a:rPr>
              <a:t>需要超前搜索才能确定哪些是基本字</a:t>
            </a:r>
            <a:endParaRPr kumimoji="1" lang="en-US" altLang="zh-CN" sz="3600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1EDB48F-EEC1-8640-8107-A9F5A3190206}"/>
              </a:ext>
            </a:extLst>
          </p:cNvPr>
          <p:cNvSpPr txBox="1"/>
          <p:nvPr/>
        </p:nvSpPr>
        <p:spPr>
          <a:xfrm>
            <a:off x="6562627" y="2427290"/>
            <a:ext cx="32624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200" dirty="0">
                <a:solidFill>
                  <a:srgbClr val="C000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DO</a:t>
            </a:r>
            <a:r>
              <a:rPr kumimoji="1" lang="zh-CN" altLang="en-US" sz="3200" dirty="0">
                <a:solidFill>
                  <a:srgbClr val="C000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 </a:t>
            </a:r>
            <a:r>
              <a:rPr kumimoji="1" lang="en-US" altLang="zh-CN" sz="3200" dirty="0">
                <a:solidFill>
                  <a:srgbClr val="C000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99</a:t>
            </a:r>
            <a:r>
              <a:rPr kumimoji="1" lang="zh-CN" altLang="en-US" sz="3200" dirty="0">
                <a:solidFill>
                  <a:srgbClr val="C000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 </a:t>
            </a:r>
            <a:r>
              <a:rPr kumimoji="1" lang="en-US" altLang="zh-CN" sz="3200" dirty="0">
                <a:solidFill>
                  <a:srgbClr val="C000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K</a:t>
            </a:r>
            <a:r>
              <a:rPr kumimoji="1" lang="zh-CN" altLang="en-US" sz="3200" dirty="0">
                <a:solidFill>
                  <a:srgbClr val="C000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 </a:t>
            </a:r>
            <a:r>
              <a:rPr kumimoji="1" lang="en-US" altLang="zh-CN" sz="3200" dirty="0">
                <a:solidFill>
                  <a:srgbClr val="C000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=</a:t>
            </a:r>
            <a:r>
              <a:rPr kumimoji="1" lang="zh-CN" altLang="en-US" sz="3200" dirty="0">
                <a:solidFill>
                  <a:srgbClr val="C000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 </a:t>
            </a:r>
            <a:r>
              <a:rPr kumimoji="1" lang="en-US" altLang="zh-CN" sz="3200" dirty="0">
                <a:solidFill>
                  <a:srgbClr val="C000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1</a:t>
            </a:r>
            <a:r>
              <a:rPr kumimoji="1" lang="zh-CN" altLang="en-US" sz="3200" dirty="0">
                <a:solidFill>
                  <a:srgbClr val="C000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，</a:t>
            </a:r>
            <a:r>
              <a:rPr kumimoji="1" lang="en-US" altLang="zh-CN" sz="3200" dirty="0">
                <a:solidFill>
                  <a:srgbClr val="C000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10</a:t>
            </a:r>
            <a:endParaRPr kumimoji="1" lang="zh-CN" altLang="en-US" sz="32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C2255F3-B4A0-1847-AC87-E9C82D2E6815}"/>
              </a:ext>
            </a:extLst>
          </p:cNvPr>
          <p:cNvSpPr txBox="1"/>
          <p:nvPr/>
        </p:nvSpPr>
        <p:spPr>
          <a:xfrm>
            <a:off x="6161316" y="3523541"/>
            <a:ext cx="50128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>
              <a:buClr>
                <a:srgbClr val="011893"/>
              </a:buClr>
              <a:buSzPct val="110000"/>
            </a:pPr>
            <a:r>
              <a:rPr kumimoji="1" lang="en-US" altLang="zh-CN" sz="3200" dirty="0">
                <a:solidFill>
                  <a:srgbClr val="C000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IF</a:t>
            </a:r>
            <a:r>
              <a:rPr kumimoji="1" lang="zh-CN" altLang="en-US" sz="3200" dirty="0">
                <a:solidFill>
                  <a:srgbClr val="C000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 </a:t>
            </a:r>
            <a:r>
              <a:rPr kumimoji="1" lang="en-US" altLang="zh-CN" sz="3200" dirty="0">
                <a:solidFill>
                  <a:srgbClr val="C000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(5.EQ.M)</a:t>
            </a:r>
            <a:r>
              <a:rPr kumimoji="1" lang="zh-CN" altLang="en-US" sz="3200" dirty="0">
                <a:solidFill>
                  <a:srgbClr val="C000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 </a:t>
            </a:r>
            <a:r>
              <a:rPr kumimoji="1" lang="en-US" altLang="zh-CN" sz="3200" dirty="0">
                <a:solidFill>
                  <a:srgbClr val="C000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GOTO</a:t>
            </a:r>
            <a:r>
              <a:rPr kumimoji="1" lang="zh-CN" altLang="en-US" sz="3200" dirty="0">
                <a:solidFill>
                  <a:srgbClr val="C000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 </a:t>
            </a:r>
            <a:r>
              <a:rPr kumimoji="1" lang="en-US" altLang="zh-CN" sz="3200" dirty="0">
                <a:solidFill>
                  <a:srgbClr val="C000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55 </a:t>
            </a:r>
          </a:p>
        </p:txBody>
      </p:sp>
    </p:spTree>
    <p:extLst>
      <p:ext uri="{BB962C8B-B14F-4D97-AF65-F5344CB8AC3E}">
        <p14:creationId xmlns:p14="http://schemas.microsoft.com/office/powerpoint/2010/main" val="1331334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6ED616B5-4077-FB4F-809E-BA8F6EBFA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E8081-9BD5-4D7C-946C-6E41C6C19654}" type="slidenum">
              <a:rPr lang="zh-CN" altLang="en-US" smtClean="0"/>
              <a:t>19</a:t>
            </a:fld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AEAE0E8-367C-FC4E-B280-89491D5910D6}"/>
              </a:ext>
            </a:extLst>
          </p:cNvPr>
          <p:cNvSpPr txBox="1"/>
          <p:nvPr/>
        </p:nvSpPr>
        <p:spPr>
          <a:xfrm>
            <a:off x="489040" y="1091335"/>
            <a:ext cx="11702960" cy="5201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indent="-571500">
              <a:buClr>
                <a:srgbClr val="011893"/>
              </a:buClr>
              <a:buSzPct val="110000"/>
              <a:buFont typeface="Wingdings" pitchFamily="2" charset="2"/>
              <a:buChar char="n"/>
            </a:pPr>
            <a:r>
              <a:rPr kumimoji="1" lang="zh-CN" altLang="en-US" sz="3600" dirty="0">
                <a:solidFill>
                  <a:srgbClr val="C000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标识符</a:t>
            </a:r>
            <a:r>
              <a:rPr kumimoji="1" lang="zh-CN" altLang="en-US" sz="3600" dirty="0">
                <a:latin typeface="SimHei" panose="02010609060101010101" pitchFamily="49" charset="-122"/>
                <a:ea typeface="SimHei" panose="02010609060101010101" pitchFamily="49" charset="-122"/>
              </a:rPr>
              <a:t>识别</a:t>
            </a:r>
          </a:p>
          <a:p>
            <a:pPr marL="1371600" lvl="1" indent="-571500">
              <a:buClr>
                <a:srgbClr val="011893"/>
              </a:buClr>
              <a:buSzPct val="110000"/>
              <a:buFont typeface="Wingdings" pitchFamily="2" charset="2"/>
              <a:buChar char="p"/>
            </a:pPr>
            <a:r>
              <a:rPr kumimoji="1" lang="zh-CN" altLang="en-US" sz="3200" dirty="0">
                <a:latin typeface="SimHei" panose="02010609060101010101" pitchFamily="49" charset="-122"/>
                <a:ea typeface="SimHei" panose="02010609060101010101" pitchFamily="49" charset="-122"/>
              </a:rPr>
              <a:t>字母开头的字母数字串，后跟界符或算符</a:t>
            </a:r>
          </a:p>
          <a:p>
            <a:pPr marL="914400" indent="-571500">
              <a:buClr>
                <a:srgbClr val="011893"/>
              </a:buClr>
              <a:buSzPct val="110000"/>
              <a:buFont typeface="Wingdings" pitchFamily="2" charset="2"/>
              <a:buChar char="n"/>
            </a:pPr>
            <a:r>
              <a:rPr kumimoji="1" lang="zh-CN" altLang="en-US" sz="3600" dirty="0">
                <a:solidFill>
                  <a:srgbClr val="C000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常数</a:t>
            </a:r>
            <a:r>
              <a:rPr kumimoji="1" lang="zh-CN" altLang="en-US" sz="3600" dirty="0">
                <a:latin typeface="SimHei" panose="02010609060101010101" pitchFamily="49" charset="-122"/>
                <a:ea typeface="SimHei" panose="02010609060101010101" pitchFamily="49" charset="-122"/>
              </a:rPr>
              <a:t>识别</a:t>
            </a:r>
          </a:p>
          <a:p>
            <a:pPr marL="1371600" lvl="1" indent="-571500">
              <a:buClr>
                <a:srgbClr val="011893"/>
              </a:buClr>
              <a:buSzPct val="110000"/>
              <a:buFont typeface="Wingdings" pitchFamily="2" charset="2"/>
              <a:buChar char="p"/>
            </a:pPr>
            <a:r>
              <a:rPr kumimoji="1" lang="zh-CN" altLang="en-US" sz="3200" dirty="0">
                <a:latin typeface="SimHei" panose="02010609060101010101" pitchFamily="49" charset="-122"/>
                <a:ea typeface="SimHei" panose="02010609060101010101" pitchFamily="49" charset="-122"/>
              </a:rPr>
              <a:t>识别出算术常数并将其转变为二进制内码表示。有些也要超前搜索。</a:t>
            </a:r>
          </a:p>
          <a:p>
            <a:pPr marL="800100" lvl="1">
              <a:buClr>
                <a:srgbClr val="011893"/>
              </a:buClr>
              <a:buSzPct val="110000"/>
            </a:pPr>
            <a:r>
              <a:rPr kumimoji="1" lang="en-US" altLang="zh-CN" sz="3200" dirty="0">
                <a:latin typeface="SimHei" panose="02010609060101010101" pitchFamily="49" charset="-122"/>
                <a:ea typeface="SimHei" panose="02010609060101010101" pitchFamily="49" charset="-122"/>
              </a:rPr>
              <a:t>	</a:t>
            </a:r>
            <a:r>
              <a:rPr kumimoji="1" lang="zh-CN" altLang="en-US" sz="3200" dirty="0">
                <a:latin typeface="SimHei" panose="02010609060101010101" pitchFamily="49" charset="-122"/>
                <a:ea typeface="SimHei" panose="02010609060101010101" pitchFamily="49" charset="-122"/>
              </a:rPr>
              <a:t>  </a:t>
            </a:r>
            <a:r>
              <a:rPr kumimoji="1" lang="en-US" altLang="zh-CN" sz="3200" dirty="0">
                <a:latin typeface="SimHei" panose="02010609060101010101" pitchFamily="49" charset="-122"/>
                <a:ea typeface="SimHei" panose="02010609060101010101" pitchFamily="49" charset="-122"/>
              </a:rPr>
              <a:t>5.</a:t>
            </a:r>
            <a:r>
              <a:rPr kumimoji="1" lang="en" altLang="zh-CN" sz="3200" dirty="0">
                <a:latin typeface="SimHei" panose="02010609060101010101" pitchFamily="49" charset="-122"/>
                <a:ea typeface="SimHei" panose="02010609060101010101" pitchFamily="49" charset="-122"/>
              </a:rPr>
              <a:t>EQ.M		5.E08</a:t>
            </a:r>
          </a:p>
          <a:p>
            <a:pPr marL="914400" indent="-571500">
              <a:buClr>
                <a:srgbClr val="011893"/>
              </a:buClr>
              <a:buSzPct val="110000"/>
              <a:buFont typeface="Wingdings" pitchFamily="2" charset="2"/>
              <a:buChar char="n"/>
            </a:pPr>
            <a:r>
              <a:rPr kumimoji="1" lang="zh-CN" altLang="en-US" sz="3600" dirty="0">
                <a:solidFill>
                  <a:srgbClr val="C000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算符</a:t>
            </a:r>
            <a:r>
              <a:rPr kumimoji="1" lang="zh-CN" altLang="en-US" sz="3600" dirty="0">
                <a:latin typeface="SimHei" panose="02010609060101010101" pitchFamily="49" charset="-122"/>
                <a:ea typeface="SimHei" panose="02010609060101010101" pitchFamily="49" charset="-122"/>
              </a:rPr>
              <a:t>和</a:t>
            </a:r>
            <a:r>
              <a:rPr kumimoji="1" lang="zh-CN" altLang="en-US" sz="3600" dirty="0">
                <a:solidFill>
                  <a:srgbClr val="C000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界符</a:t>
            </a:r>
            <a:r>
              <a:rPr kumimoji="1" lang="zh-CN" altLang="en-US" sz="3600" dirty="0">
                <a:latin typeface="SimHei" panose="02010609060101010101" pitchFamily="49" charset="-122"/>
                <a:ea typeface="SimHei" panose="02010609060101010101" pitchFamily="49" charset="-122"/>
              </a:rPr>
              <a:t>的识别</a:t>
            </a:r>
          </a:p>
          <a:p>
            <a:pPr marL="1371600" lvl="1" indent="-571500">
              <a:buClr>
                <a:srgbClr val="011893"/>
              </a:buClr>
              <a:buSzPct val="110000"/>
              <a:buFont typeface="Wingdings" pitchFamily="2" charset="2"/>
              <a:buChar char="p"/>
            </a:pPr>
            <a:r>
              <a:rPr kumimoji="1" lang="zh-CN" altLang="en-US" sz="3200" dirty="0">
                <a:latin typeface="SimHei" panose="02010609060101010101" pitchFamily="49" charset="-122"/>
                <a:ea typeface="SimHei" panose="02010609060101010101" pitchFamily="49" charset="-122"/>
              </a:rPr>
              <a:t>把多个字符符合而成的算符和界符拼合成一个单一单词符号。 </a:t>
            </a:r>
            <a:endParaRPr kumimoji="1" lang="en-US" altLang="zh-CN" sz="3200" dirty="0"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 marL="342900">
              <a:buClr>
                <a:srgbClr val="011893"/>
              </a:buClr>
              <a:buSzPct val="110000"/>
            </a:pPr>
            <a:r>
              <a:rPr kumimoji="1" lang="en-US" altLang="zh-CN" sz="3200" dirty="0">
                <a:latin typeface="SimHei" panose="02010609060101010101" pitchFamily="49" charset="-122"/>
                <a:ea typeface="SimHei" panose="02010609060101010101" pitchFamily="49" charset="-122"/>
              </a:rPr>
              <a:t>	</a:t>
            </a:r>
            <a:r>
              <a:rPr kumimoji="1" lang="zh-CN" altLang="en-US" sz="3200" dirty="0">
                <a:latin typeface="SimHei" panose="02010609060101010101" pitchFamily="49" charset="-122"/>
                <a:ea typeface="SimHei" panose="02010609060101010101" pitchFamily="49" charset="-122"/>
              </a:rPr>
              <a:t> </a:t>
            </a:r>
            <a:r>
              <a:rPr kumimoji="1" lang="en-US" altLang="zh-CN" sz="3200" dirty="0">
                <a:latin typeface="SimHei" panose="02010609060101010101" pitchFamily="49" charset="-122"/>
                <a:ea typeface="SimHei" panose="02010609060101010101" pitchFamily="49" charset="-122"/>
              </a:rPr>
              <a:t>:= </a:t>
            </a:r>
            <a:r>
              <a:rPr kumimoji="1" lang="zh-CN" altLang="en-US" sz="3200" dirty="0">
                <a:latin typeface="SimHei" panose="02010609060101010101" pitchFamily="49" charset="-122"/>
                <a:ea typeface="SimHei" panose="02010609060101010101" pitchFamily="49" charset="-122"/>
              </a:rPr>
              <a:t>， ** ， </a:t>
            </a:r>
            <a:r>
              <a:rPr kumimoji="1" lang="en-US" altLang="zh-CN" sz="3200" dirty="0">
                <a:latin typeface="SimHei" panose="02010609060101010101" pitchFamily="49" charset="-122"/>
                <a:ea typeface="SimHei" panose="02010609060101010101" pitchFamily="49" charset="-122"/>
              </a:rPr>
              <a:t>.</a:t>
            </a:r>
            <a:r>
              <a:rPr kumimoji="1" lang="en" altLang="zh-CN" sz="3200" dirty="0">
                <a:latin typeface="SimHei" panose="02010609060101010101" pitchFamily="49" charset="-122"/>
                <a:ea typeface="SimHei" panose="02010609060101010101" pitchFamily="49" charset="-122"/>
              </a:rPr>
              <a:t>EQ. </a:t>
            </a:r>
            <a:r>
              <a:rPr kumimoji="1" lang="zh-CN" altLang="en" sz="3200" dirty="0">
                <a:latin typeface="SimHei" panose="02010609060101010101" pitchFamily="49" charset="-122"/>
                <a:ea typeface="SimHei" panose="02010609060101010101" pitchFamily="49" charset="-122"/>
              </a:rPr>
              <a:t>， </a:t>
            </a:r>
            <a:r>
              <a:rPr kumimoji="1" lang="en" altLang="zh-CN" sz="3200" dirty="0">
                <a:latin typeface="SimHei" panose="02010609060101010101" pitchFamily="49" charset="-122"/>
                <a:ea typeface="SimHei" panose="02010609060101010101" pitchFamily="49" charset="-122"/>
              </a:rPr>
              <a:t>++ </a:t>
            </a:r>
            <a:r>
              <a:rPr kumimoji="1" lang="zh-CN" altLang="en" sz="3200" dirty="0">
                <a:latin typeface="SimHei" panose="02010609060101010101" pitchFamily="49" charset="-122"/>
                <a:ea typeface="SimHei" panose="02010609060101010101" pitchFamily="49" charset="-122"/>
              </a:rPr>
              <a:t>， </a:t>
            </a:r>
            <a:r>
              <a:rPr kumimoji="1" lang="en" altLang="zh-CN" sz="3200" dirty="0">
                <a:latin typeface="SimHei" panose="02010609060101010101" pitchFamily="49" charset="-122"/>
                <a:ea typeface="SimHei" panose="02010609060101010101" pitchFamily="49" charset="-122"/>
              </a:rPr>
              <a:t>-- </a:t>
            </a:r>
            <a:r>
              <a:rPr kumimoji="1" lang="zh-CN" altLang="en" sz="3200" dirty="0">
                <a:latin typeface="SimHei" panose="02010609060101010101" pitchFamily="49" charset="-122"/>
                <a:ea typeface="SimHei" panose="02010609060101010101" pitchFamily="49" charset="-122"/>
              </a:rPr>
              <a:t>， </a:t>
            </a:r>
            <a:r>
              <a:rPr kumimoji="1" lang="en" altLang="zh-CN" sz="3200" dirty="0">
                <a:latin typeface="SimHei" panose="02010609060101010101" pitchFamily="49" charset="-122"/>
                <a:ea typeface="SimHei" panose="02010609060101010101" pitchFamily="49" charset="-122"/>
              </a:rPr>
              <a:t>&gt;=</a:t>
            </a:r>
            <a:endParaRPr kumimoji="1" lang="en-US" altLang="zh-CN" sz="3200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73432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10DCC12-3784-BD45-B903-5DD3F4418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E8081-9BD5-4D7C-946C-6E41C6C19654}" type="slidenum">
              <a:rPr lang="zh-CN" altLang="en-US" smtClean="0"/>
              <a:t>2</a:t>
            </a:fld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9DA980B-97C8-4046-87EF-0031236934CC}"/>
              </a:ext>
            </a:extLst>
          </p:cNvPr>
          <p:cNvSpPr txBox="1"/>
          <p:nvPr/>
        </p:nvSpPr>
        <p:spPr>
          <a:xfrm>
            <a:off x="1132416" y="2505670"/>
            <a:ext cx="99271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5400" dirty="0">
                <a:latin typeface="SimHei" panose="02010609060101010101" pitchFamily="49" charset="-122"/>
                <a:ea typeface="SimHei" panose="02010609060101010101" pitchFamily="49" charset="-122"/>
              </a:rPr>
              <a:t>第三章 词法分析</a:t>
            </a:r>
            <a:endParaRPr kumimoji="1" lang="en-US" altLang="zh-CN" sz="5400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819848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E8081-9BD5-4D7C-946C-6E41C6C19654}" type="slidenum">
              <a:rPr lang="zh-CN" altLang="en-US" smtClean="0"/>
              <a:t>20</a:t>
            </a:fld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780033" y="1831640"/>
            <a:ext cx="9067908" cy="16435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20000"/>
              </a:lnSpc>
            </a:pPr>
            <a:r>
              <a:rPr lang="zh-CN" altLang="en-US" sz="2800" b="1" dirty="0" smtClean="0">
                <a:solidFill>
                  <a:prstClr val="black"/>
                </a:solidFill>
                <a:latin typeface="Times New Roman" panose="02020603050405020304" pitchFamily="18" charset="0"/>
                <a:ea typeface="楷体_GB2312" pitchFamily="49" charset="-122"/>
              </a:rPr>
              <a:t>      所谓</a:t>
            </a:r>
            <a:r>
              <a:rPr lang="zh-CN" altLang="en-US" sz="2800" b="1" dirty="0">
                <a:solidFill>
                  <a:prstClr val="black"/>
                </a:solidFill>
                <a:latin typeface="Times New Roman" panose="02020603050405020304" pitchFamily="18" charset="0"/>
                <a:ea typeface="楷体_GB2312" pitchFamily="49" charset="-122"/>
              </a:rPr>
              <a:t>超前读字符（也称超前搜索），是指仅向前读</a:t>
            </a:r>
          </a:p>
          <a:p>
            <a:pPr lvl="0" algn="just">
              <a:lnSpc>
                <a:spcPct val="120000"/>
              </a:lnSpc>
            </a:pPr>
            <a:r>
              <a:rPr lang="zh-CN" altLang="en-US" sz="2800" b="1" dirty="0">
                <a:solidFill>
                  <a:prstClr val="black"/>
                </a:solidFill>
                <a:latin typeface="Times New Roman" panose="02020603050405020304" pitchFamily="18" charset="0"/>
                <a:ea typeface="楷体_GB2312" pitchFamily="49" charset="-122"/>
              </a:rPr>
              <a:t>取字符，判别该字符是什么，不做别的处理工作。当</a:t>
            </a:r>
          </a:p>
          <a:p>
            <a:pPr lvl="0" algn="just">
              <a:lnSpc>
                <a:spcPct val="120000"/>
              </a:lnSpc>
            </a:pPr>
            <a:r>
              <a:rPr lang="zh-CN" altLang="en-US" sz="2800" b="1" dirty="0">
                <a:solidFill>
                  <a:prstClr val="black"/>
                </a:solidFill>
                <a:latin typeface="Times New Roman" panose="02020603050405020304" pitchFamily="18" charset="0"/>
                <a:ea typeface="楷体_GB2312" pitchFamily="49" charset="-122"/>
              </a:rPr>
              <a:t>判明情况以后，再回过头来处理已读过的字符 。</a:t>
            </a:r>
            <a:endParaRPr lang="zh-CN" altLang="en-US" sz="2800" b="1" dirty="0">
              <a:solidFill>
                <a:prstClr val="black"/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780033" y="3512637"/>
            <a:ext cx="8641189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50000"/>
              </a:lnSpc>
            </a:pPr>
            <a:r>
              <a:rPr lang="zh-CN" altLang="en-US" sz="2800" b="1" dirty="0" smtClean="0">
                <a:solidFill>
                  <a:prstClr val="black"/>
                </a:solidFill>
                <a:latin typeface="楷体_GB2312" pitchFamily="49" charset="-122"/>
                <a:ea typeface="楷体_GB2312" pitchFamily="49" charset="-122"/>
              </a:rPr>
              <a:t>    超前</a:t>
            </a:r>
            <a:r>
              <a:rPr lang="zh-CN" altLang="en-US" sz="2800" b="1" dirty="0">
                <a:solidFill>
                  <a:prstClr val="black"/>
                </a:solidFill>
                <a:latin typeface="楷体_GB2312" pitchFamily="49" charset="-122"/>
                <a:ea typeface="楷体_GB2312" pitchFamily="49" charset="-122"/>
              </a:rPr>
              <a:t>搜索由起始指示器和搜索指示器协同工作，搜索指示器一直向前搜索直到可以判断单词类别后再退回原来位置。</a:t>
            </a:r>
            <a:endParaRPr lang="zh-CN" altLang="en-US" sz="2800" b="1" dirty="0">
              <a:solidFill>
                <a:prstClr val="black"/>
              </a:solidFill>
              <a:latin typeface="楷体_GB2312" pitchFamily="49" charset="-122"/>
              <a:ea typeface="楷体_GB2312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03948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C780922-3D47-A644-906C-2E58761D8E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E8081-9BD5-4D7C-946C-6E41C6C19654}" type="slidenum">
              <a:rPr lang="zh-CN" altLang="en-US" smtClean="0"/>
              <a:t>21</a:t>
            </a:fld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A1A7668-04D6-5D40-A5A8-066D683A2655}"/>
              </a:ext>
            </a:extLst>
          </p:cNvPr>
          <p:cNvSpPr txBox="1"/>
          <p:nvPr/>
        </p:nvSpPr>
        <p:spPr>
          <a:xfrm>
            <a:off x="1827644" y="257465"/>
            <a:ext cx="992716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4400" dirty="0">
                <a:latin typeface="SimHei" panose="02010609060101010101" pitchFamily="49" charset="-122"/>
                <a:ea typeface="SimHei" panose="02010609060101010101" pitchFamily="49" charset="-122"/>
              </a:rPr>
              <a:t>几点限制</a:t>
            </a:r>
            <a:r>
              <a:rPr kumimoji="1" lang="en-US" altLang="zh-CN" sz="4400" dirty="0">
                <a:latin typeface="SimHei" panose="02010609060101010101" pitchFamily="49" charset="-122"/>
                <a:ea typeface="SimHei" panose="02010609060101010101" pitchFamily="49" charset="-122"/>
              </a:rPr>
              <a:t>——</a:t>
            </a:r>
            <a:r>
              <a:rPr kumimoji="1" lang="zh-CN" altLang="en-US" sz="4400" dirty="0">
                <a:latin typeface="SimHei" panose="02010609060101010101" pitchFamily="49" charset="-122"/>
                <a:ea typeface="SimHei" panose="02010609060101010101" pitchFamily="49" charset="-122"/>
              </a:rPr>
              <a:t>不必使用超前搜索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394FB8E-4A0A-F44B-B018-5E4F0A289B12}"/>
              </a:ext>
            </a:extLst>
          </p:cNvPr>
          <p:cNvSpPr txBox="1"/>
          <p:nvPr/>
        </p:nvSpPr>
        <p:spPr>
          <a:xfrm>
            <a:off x="489040" y="1091335"/>
            <a:ext cx="1170296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indent="-571500">
              <a:buClr>
                <a:srgbClr val="011893"/>
              </a:buClr>
              <a:buSzPct val="110000"/>
              <a:buFont typeface="Wingdings" pitchFamily="2" charset="2"/>
              <a:buChar char="n"/>
            </a:pPr>
            <a:r>
              <a:rPr kumimoji="1" lang="zh-CN" altLang="en-US" sz="3600" dirty="0">
                <a:solidFill>
                  <a:srgbClr val="C000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所有基本字都是保留字 </a:t>
            </a:r>
            <a:r>
              <a:rPr kumimoji="1" lang="en-US" altLang="zh-CN" sz="3600" dirty="0">
                <a:latin typeface="SimHei" panose="02010609060101010101" pitchFamily="49" charset="-122"/>
                <a:ea typeface="SimHei" panose="02010609060101010101" pitchFamily="49" charset="-122"/>
              </a:rPr>
              <a:t>; </a:t>
            </a:r>
            <a:r>
              <a:rPr kumimoji="1" lang="zh-CN" altLang="en-US" sz="3600" dirty="0">
                <a:latin typeface="SimHei" panose="02010609060101010101" pitchFamily="49" charset="-122"/>
                <a:ea typeface="SimHei" panose="02010609060101010101" pitchFamily="49" charset="-122"/>
              </a:rPr>
              <a:t>用户不能用它们作自己的标识符 </a:t>
            </a:r>
            <a:endParaRPr kumimoji="1" lang="en-US" altLang="zh-CN" sz="3600" dirty="0"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 marL="914400" indent="-571500">
              <a:buClr>
                <a:srgbClr val="011893"/>
              </a:buClr>
              <a:buSzPct val="110000"/>
              <a:buFont typeface="Wingdings" pitchFamily="2" charset="2"/>
              <a:buChar char="n"/>
            </a:pPr>
            <a:r>
              <a:rPr kumimoji="1" lang="zh-CN" altLang="en-US" sz="3600" dirty="0">
                <a:solidFill>
                  <a:srgbClr val="C000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基本字作为特殊的标识符来处理</a:t>
            </a:r>
            <a:r>
              <a:rPr kumimoji="1" lang="zh-CN" altLang="en-US" sz="3600" dirty="0">
                <a:latin typeface="SimHei" panose="02010609060101010101" pitchFamily="49" charset="-122"/>
                <a:ea typeface="SimHei" panose="02010609060101010101" pitchFamily="49" charset="-122"/>
              </a:rPr>
              <a:t>，使用保留字表 </a:t>
            </a:r>
            <a:endParaRPr kumimoji="1" lang="en-US" altLang="zh-CN" sz="3600" dirty="0"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 marL="914400" indent="-571500">
              <a:buClr>
                <a:srgbClr val="011893"/>
              </a:buClr>
              <a:buSzPct val="110000"/>
              <a:buFont typeface="Wingdings" pitchFamily="2" charset="2"/>
              <a:buChar char="n"/>
            </a:pPr>
            <a:r>
              <a:rPr kumimoji="1" lang="zh-CN" altLang="en-US" sz="3600" dirty="0">
                <a:latin typeface="SimHei" panose="02010609060101010101" pitchFamily="49" charset="-122"/>
                <a:ea typeface="SimHei" panose="02010609060101010101" pitchFamily="49" charset="-122"/>
              </a:rPr>
              <a:t>如果基本字、标识符和常数 </a:t>
            </a:r>
            <a:r>
              <a:rPr kumimoji="1" lang="en-US" altLang="zh-CN" sz="3600" dirty="0">
                <a:latin typeface="SimHei" panose="02010609060101010101" pitchFamily="49" charset="-122"/>
                <a:ea typeface="SimHei" panose="02010609060101010101" pitchFamily="49" charset="-122"/>
              </a:rPr>
              <a:t>( </a:t>
            </a:r>
            <a:r>
              <a:rPr kumimoji="1" lang="zh-CN" altLang="en-US" sz="3600" dirty="0">
                <a:latin typeface="SimHei" panose="02010609060101010101" pitchFamily="49" charset="-122"/>
                <a:ea typeface="SimHei" panose="02010609060101010101" pitchFamily="49" charset="-122"/>
              </a:rPr>
              <a:t>或标号 </a:t>
            </a:r>
            <a:r>
              <a:rPr kumimoji="1" lang="en-US" altLang="zh-CN" sz="3600" dirty="0">
                <a:latin typeface="SimHei" panose="02010609060101010101" pitchFamily="49" charset="-122"/>
                <a:ea typeface="SimHei" panose="02010609060101010101" pitchFamily="49" charset="-122"/>
              </a:rPr>
              <a:t>) </a:t>
            </a:r>
            <a:r>
              <a:rPr kumimoji="1" lang="zh-CN" altLang="en-US" sz="3600" dirty="0">
                <a:latin typeface="SimHei" panose="02010609060101010101" pitchFamily="49" charset="-122"/>
                <a:ea typeface="SimHei" panose="02010609060101010101" pitchFamily="49" charset="-122"/>
              </a:rPr>
              <a:t>之间没有 确定的运算符或界符作间隔，则必须</a:t>
            </a:r>
            <a:r>
              <a:rPr kumimoji="1" lang="zh-CN" altLang="en-US" sz="3600" dirty="0">
                <a:solidFill>
                  <a:srgbClr val="C000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使用一个空白符作间隔</a:t>
            </a:r>
          </a:p>
          <a:p>
            <a:pPr marL="1257300" lvl="2">
              <a:buClr>
                <a:srgbClr val="011893"/>
              </a:buClr>
              <a:buSzPct val="110000"/>
            </a:pPr>
            <a:r>
              <a:rPr kumimoji="1" lang="en" altLang="zh-CN" sz="3600" dirty="0">
                <a:latin typeface="SimHei" panose="02010609060101010101" pitchFamily="49" charset="-122"/>
                <a:ea typeface="SimHei" panose="02010609060101010101" pitchFamily="49" charset="-122"/>
              </a:rPr>
              <a:t>	DO99K=1</a:t>
            </a:r>
            <a:r>
              <a:rPr kumimoji="1" lang="zh-CN" altLang="en" sz="3600" dirty="0">
                <a:latin typeface="SimHei" panose="02010609060101010101" pitchFamily="49" charset="-122"/>
                <a:ea typeface="SimHei" panose="02010609060101010101" pitchFamily="49" charset="-122"/>
              </a:rPr>
              <a:t>，</a:t>
            </a:r>
            <a:r>
              <a:rPr kumimoji="1" lang="en" altLang="zh-CN" sz="3600" dirty="0">
                <a:latin typeface="SimHei" panose="02010609060101010101" pitchFamily="49" charset="-122"/>
                <a:ea typeface="SimHei" panose="02010609060101010101" pitchFamily="49" charset="-122"/>
              </a:rPr>
              <a:t>10</a:t>
            </a:r>
          </a:p>
          <a:p>
            <a:pPr marL="1257300" lvl="2">
              <a:buClr>
                <a:srgbClr val="011893"/>
              </a:buClr>
              <a:buSzPct val="110000"/>
            </a:pPr>
            <a:r>
              <a:rPr kumimoji="1" lang="zh-CN" altLang="en-US" sz="3600" dirty="0">
                <a:latin typeface="SimHei" panose="02010609060101010101" pitchFamily="49" charset="-122"/>
                <a:ea typeface="SimHei" panose="02010609060101010101" pitchFamily="49" charset="-122"/>
              </a:rPr>
              <a:t>  要写成  </a:t>
            </a:r>
            <a:r>
              <a:rPr kumimoji="1" lang="en" altLang="zh-CN" sz="3600" dirty="0">
                <a:latin typeface="SimHei" panose="02010609060101010101" pitchFamily="49" charset="-122"/>
                <a:ea typeface="SimHei" panose="02010609060101010101" pitchFamily="49" charset="-122"/>
              </a:rPr>
              <a:t>DO 99 K</a:t>
            </a:r>
            <a:r>
              <a:rPr kumimoji="1" lang="zh-CN" altLang="en-US" sz="3600" dirty="0">
                <a:latin typeface="SimHei" panose="02010609060101010101" pitchFamily="49" charset="-122"/>
                <a:ea typeface="SimHei" panose="02010609060101010101" pitchFamily="49" charset="-122"/>
              </a:rPr>
              <a:t> </a:t>
            </a:r>
            <a:r>
              <a:rPr kumimoji="1" lang="en" altLang="zh-CN" sz="3600" dirty="0">
                <a:latin typeface="SimHei" panose="02010609060101010101" pitchFamily="49" charset="-122"/>
                <a:ea typeface="SimHei" panose="02010609060101010101" pitchFamily="49" charset="-122"/>
              </a:rPr>
              <a:t>=</a:t>
            </a:r>
            <a:r>
              <a:rPr kumimoji="1" lang="zh-CN" altLang="en-US" sz="3600" dirty="0">
                <a:latin typeface="SimHei" panose="02010609060101010101" pitchFamily="49" charset="-122"/>
                <a:ea typeface="SimHei" panose="02010609060101010101" pitchFamily="49" charset="-122"/>
              </a:rPr>
              <a:t> </a:t>
            </a:r>
            <a:r>
              <a:rPr kumimoji="1" lang="en" altLang="zh-CN" sz="3600" dirty="0">
                <a:latin typeface="SimHei" panose="02010609060101010101" pitchFamily="49" charset="-122"/>
                <a:ea typeface="SimHei" panose="02010609060101010101" pitchFamily="49" charset="-122"/>
              </a:rPr>
              <a:t>1</a:t>
            </a:r>
            <a:r>
              <a:rPr kumimoji="1" lang="zh-CN" altLang="en" sz="3600" dirty="0">
                <a:latin typeface="SimHei" panose="02010609060101010101" pitchFamily="49" charset="-122"/>
                <a:ea typeface="SimHei" panose="02010609060101010101" pitchFamily="49" charset="-122"/>
              </a:rPr>
              <a:t>，</a:t>
            </a:r>
            <a:r>
              <a:rPr kumimoji="1" lang="en" altLang="zh-CN" sz="3600" dirty="0">
                <a:latin typeface="SimHei" panose="02010609060101010101" pitchFamily="49" charset="-122"/>
                <a:ea typeface="SimHei" panose="02010609060101010101" pitchFamily="49" charset="-122"/>
              </a:rPr>
              <a:t>10</a:t>
            </a:r>
            <a:endParaRPr kumimoji="1" lang="en-US" altLang="zh-CN" sz="3600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3823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6821B86-0369-2549-99E5-8217DE575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E8081-9BD5-4D7C-946C-6E41C6C19654}" type="slidenum">
              <a:rPr lang="zh-CN" altLang="en-US" smtClean="0"/>
              <a:t>22</a:t>
            </a:fld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13480B9-923D-0F4D-B3E3-5D6A9A770DF0}"/>
              </a:ext>
            </a:extLst>
          </p:cNvPr>
          <p:cNvSpPr txBox="1"/>
          <p:nvPr/>
        </p:nvSpPr>
        <p:spPr>
          <a:xfrm>
            <a:off x="1827644" y="257465"/>
            <a:ext cx="992716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4400" dirty="0">
                <a:latin typeface="SimHei" panose="02010609060101010101" pitchFamily="49" charset="-122"/>
                <a:ea typeface="SimHei" panose="02010609060101010101" pitchFamily="49" charset="-122"/>
              </a:rPr>
              <a:t>状态转换图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6BF26B6-85E4-1D48-A9F7-0C82C506751D}"/>
              </a:ext>
            </a:extLst>
          </p:cNvPr>
          <p:cNvSpPr txBox="1"/>
          <p:nvPr/>
        </p:nvSpPr>
        <p:spPr>
          <a:xfrm>
            <a:off x="489040" y="1091335"/>
            <a:ext cx="7251829" cy="455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indent="-571500">
              <a:spcBef>
                <a:spcPts val="600"/>
              </a:spcBef>
              <a:spcAft>
                <a:spcPts val="600"/>
              </a:spcAft>
              <a:buClr>
                <a:srgbClr val="011893"/>
              </a:buClr>
              <a:buSzPct val="110000"/>
              <a:buFont typeface="Wingdings" pitchFamily="2" charset="2"/>
              <a:buChar char="n"/>
            </a:pPr>
            <a:r>
              <a:rPr kumimoji="1" lang="zh-CN" altLang="en-US" sz="3600" dirty="0">
                <a:latin typeface="SimHei" panose="02010609060101010101" pitchFamily="49" charset="-122"/>
                <a:ea typeface="SimHei" panose="02010609060101010101" pitchFamily="49" charset="-122"/>
              </a:rPr>
              <a:t>状态转换图是一张有限方向图</a:t>
            </a:r>
          </a:p>
          <a:p>
            <a:pPr marL="1371600" lvl="1" indent="-571500">
              <a:spcBef>
                <a:spcPts val="600"/>
              </a:spcBef>
              <a:spcAft>
                <a:spcPts val="600"/>
              </a:spcAft>
              <a:buClr>
                <a:srgbClr val="011893"/>
              </a:buClr>
              <a:buSzPct val="110000"/>
              <a:buFont typeface="Wingdings" pitchFamily="2" charset="2"/>
              <a:buChar char="p"/>
            </a:pPr>
            <a:r>
              <a:rPr kumimoji="1" lang="zh-CN" altLang="en-US" sz="3200" dirty="0">
                <a:solidFill>
                  <a:srgbClr val="C000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结点</a:t>
            </a:r>
            <a:r>
              <a:rPr kumimoji="1" lang="zh-CN" altLang="en-US" sz="3200" dirty="0">
                <a:latin typeface="SimHei" panose="02010609060101010101" pitchFamily="49" charset="-122"/>
                <a:ea typeface="SimHei" panose="02010609060101010101" pitchFamily="49" charset="-122"/>
              </a:rPr>
              <a:t>代表状态，用圆圈表示</a:t>
            </a:r>
            <a:endParaRPr kumimoji="1" lang="en-US" altLang="zh-CN" sz="3200" dirty="0"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 marL="1371600" lvl="1" indent="-571500">
              <a:spcBef>
                <a:spcPts val="600"/>
              </a:spcBef>
              <a:spcAft>
                <a:spcPts val="600"/>
              </a:spcAft>
              <a:buClr>
                <a:srgbClr val="011893"/>
              </a:buClr>
              <a:buSzPct val="110000"/>
              <a:buFont typeface="Wingdings" pitchFamily="2" charset="2"/>
              <a:buChar char="p"/>
            </a:pPr>
            <a:r>
              <a:rPr kumimoji="1" lang="zh-CN" altLang="en-US" sz="3200" dirty="0">
                <a:latin typeface="SimHei" panose="02010609060101010101" pitchFamily="49" charset="-122"/>
                <a:ea typeface="SimHei" panose="02010609060101010101" pitchFamily="49" charset="-122"/>
              </a:rPr>
              <a:t>状态之间用</a:t>
            </a:r>
            <a:r>
              <a:rPr kumimoji="1" lang="zh-CN" altLang="en-US" sz="3200" dirty="0">
                <a:solidFill>
                  <a:srgbClr val="C000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箭弧</a:t>
            </a:r>
            <a:r>
              <a:rPr kumimoji="1" lang="zh-CN" altLang="en-US" sz="3200" dirty="0">
                <a:latin typeface="SimHei" panose="02010609060101010101" pitchFamily="49" charset="-122"/>
                <a:ea typeface="SimHei" panose="02010609060101010101" pitchFamily="49" charset="-122"/>
              </a:rPr>
              <a:t>连结，箭弧上的 标记</a:t>
            </a:r>
            <a:r>
              <a:rPr kumimoji="1" lang="en-US" altLang="zh-CN" sz="3200" dirty="0">
                <a:latin typeface="SimHei" panose="02010609060101010101" pitchFamily="49" charset="-122"/>
                <a:ea typeface="SimHei" panose="02010609060101010101" pitchFamily="49" charset="-122"/>
              </a:rPr>
              <a:t>(</a:t>
            </a:r>
            <a:r>
              <a:rPr kumimoji="1" lang="zh-CN" altLang="en-US" sz="3200" dirty="0">
                <a:latin typeface="SimHei" panose="02010609060101010101" pitchFamily="49" charset="-122"/>
                <a:ea typeface="SimHei" panose="02010609060101010101" pitchFamily="49" charset="-122"/>
              </a:rPr>
              <a:t>字符</a:t>
            </a:r>
            <a:r>
              <a:rPr kumimoji="1" lang="en-US" altLang="zh-CN" sz="3200" dirty="0">
                <a:latin typeface="SimHei" panose="02010609060101010101" pitchFamily="49" charset="-122"/>
                <a:ea typeface="SimHei" panose="02010609060101010101" pitchFamily="49" charset="-122"/>
              </a:rPr>
              <a:t>)</a:t>
            </a:r>
            <a:r>
              <a:rPr kumimoji="1" lang="zh-CN" altLang="en-US" sz="3200" dirty="0">
                <a:latin typeface="SimHei" panose="02010609060101010101" pitchFamily="49" charset="-122"/>
                <a:ea typeface="SimHei" panose="02010609060101010101" pitchFamily="49" charset="-122"/>
              </a:rPr>
              <a:t>代表射出结状态下可能出现的输入字符或字符类</a:t>
            </a:r>
          </a:p>
          <a:p>
            <a:pPr marL="1371600" lvl="1" indent="-571500">
              <a:spcBef>
                <a:spcPts val="600"/>
              </a:spcBef>
              <a:spcAft>
                <a:spcPts val="600"/>
              </a:spcAft>
              <a:buClr>
                <a:srgbClr val="011893"/>
              </a:buClr>
              <a:buSzPct val="110000"/>
              <a:buFont typeface="Wingdings" pitchFamily="2" charset="2"/>
              <a:buChar char="p"/>
            </a:pPr>
            <a:r>
              <a:rPr kumimoji="1" lang="zh-CN" altLang="en-US" sz="3200" dirty="0">
                <a:latin typeface="SimHei" panose="02010609060101010101" pitchFamily="49" charset="-122"/>
                <a:ea typeface="SimHei" panose="02010609060101010101" pitchFamily="49" charset="-122"/>
              </a:rPr>
              <a:t>一张转换图只包含</a:t>
            </a:r>
            <a:r>
              <a:rPr kumimoji="1" lang="zh-CN" altLang="en-US" sz="3200" dirty="0">
                <a:solidFill>
                  <a:srgbClr val="C000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有限个状态</a:t>
            </a:r>
            <a:r>
              <a:rPr kumimoji="1" lang="zh-CN" altLang="en-US" sz="3200" dirty="0">
                <a:latin typeface="SimHei" panose="02010609060101010101" pitchFamily="49" charset="-122"/>
                <a:ea typeface="SimHei" panose="02010609060101010101" pitchFamily="49" charset="-122"/>
              </a:rPr>
              <a:t>， 其中有一个为</a:t>
            </a:r>
            <a:r>
              <a:rPr kumimoji="1" lang="zh-CN" altLang="en-US" sz="3200" dirty="0">
                <a:solidFill>
                  <a:srgbClr val="C000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初态</a:t>
            </a:r>
            <a:r>
              <a:rPr kumimoji="1" lang="zh-CN" altLang="en-US" sz="3200" dirty="0">
                <a:latin typeface="SimHei" panose="02010609060101010101" pitchFamily="49" charset="-122"/>
                <a:ea typeface="SimHei" panose="02010609060101010101" pitchFamily="49" charset="-122"/>
              </a:rPr>
              <a:t>，至少要有一 个</a:t>
            </a:r>
            <a:r>
              <a:rPr kumimoji="1" lang="zh-CN" altLang="en-US" sz="3200" dirty="0">
                <a:solidFill>
                  <a:srgbClr val="C000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终态</a:t>
            </a:r>
            <a:endParaRPr kumimoji="1" lang="en-US" altLang="zh-CN" sz="3200" dirty="0">
              <a:solidFill>
                <a:srgbClr val="C00000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AAA240F-F7BD-274E-8717-6CA2B49F05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3072" y="1289638"/>
            <a:ext cx="2809888" cy="2416504"/>
          </a:xfrm>
          <a:prstGeom prst="rect">
            <a:avLst/>
          </a:prstGeom>
        </p:spPr>
      </p:pic>
      <p:sp>
        <p:nvSpPr>
          <p:cNvPr id="6" name="右箭头 5">
            <a:extLst>
              <a:ext uri="{FF2B5EF4-FFF2-40B4-BE49-F238E27FC236}">
                <a16:creationId xmlns:a16="http://schemas.microsoft.com/office/drawing/2014/main" id="{13999781-3BE0-7948-B0B1-7E742BA0B340}"/>
              </a:ext>
            </a:extLst>
          </p:cNvPr>
          <p:cNvSpPr/>
          <p:nvPr/>
        </p:nvSpPr>
        <p:spPr>
          <a:xfrm>
            <a:off x="8199389" y="1830045"/>
            <a:ext cx="662151" cy="394138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75828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457C183-09A8-2D4D-96F8-11C3E11BB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E8081-9BD5-4D7C-946C-6E41C6C19654}" type="slidenum">
              <a:rPr lang="zh-CN" altLang="en-US" smtClean="0"/>
              <a:t>23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03BE204F-60BD-BB44-BA0A-E94EE73B895C}"/>
                  </a:ext>
                </a:extLst>
              </p:cNvPr>
              <p:cNvSpPr txBox="1"/>
              <p:nvPr/>
            </p:nvSpPr>
            <p:spPr>
              <a:xfrm>
                <a:off x="489040" y="1091335"/>
                <a:ext cx="11019788" cy="22775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914400" indent="-571500">
                  <a:spcBef>
                    <a:spcPts val="600"/>
                  </a:spcBef>
                  <a:spcAft>
                    <a:spcPts val="600"/>
                  </a:spcAft>
                  <a:buClr>
                    <a:srgbClr val="011893"/>
                  </a:buClr>
                  <a:buSzPct val="110000"/>
                  <a:buFont typeface="Wingdings" pitchFamily="2" charset="2"/>
                  <a:buChar char="n"/>
                </a:pPr>
                <a:r>
                  <a:rPr kumimoji="1" lang="zh-CN" altLang="en-US" sz="3600" dirty="0">
                    <a:latin typeface="SimHei" panose="02010609060101010101" pitchFamily="49" charset="-122"/>
                    <a:ea typeface="SimHei" panose="02010609060101010101" pitchFamily="49" charset="-122"/>
                  </a:rPr>
                  <a:t>状态转换图可用于识别</a:t>
                </a:r>
                <a:r>
                  <a:rPr kumimoji="1" lang="en-US" altLang="zh-CN" sz="3600" dirty="0">
                    <a:latin typeface="SimHei" panose="02010609060101010101" pitchFamily="49" charset="-122"/>
                    <a:ea typeface="SimHei" panose="02010609060101010101" pitchFamily="49" charset="-122"/>
                  </a:rPr>
                  <a:t>(</a:t>
                </a:r>
                <a:r>
                  <a:rPr kumimoji="1" lang="zh-CN" altLang="en-US" sz="3600" dirty="0">
                    <a:latin typeface="SimHei" panose="02010609060101010101" pitchFamily="49" charset="-122"/>
                    <a:ea typeface="SimHei" panose="02010609060101010101" pitchFamily="49" charset="-122"/>
                  </a:rPr>
                  <a:t>或接受</a:t>
                </a:r>
                <a:r>
                  <a:rPr kumimoji="1" lang="en-US" altLang="zh-CN" sz="3600" dirty="0">
                    <a:latin typeface="SimHei" panose="02010609060101010101" pitchFamily="49" charset="-122"/>
                    <a:ea typeface="SimHei" panose="02010609060101010101" pitchFamily="49" charset="-122"/>
                  </a:rPr>
                  <a:t>)</a:t>
                </a:r>
                <a:r>
                  <a:rPr kumimoji="1" lang="zh-CN" altLang="en-US" sz="3600" dirty="0">
                    <a:latin typeface="SimHei" panose="02010609060101010101" pitchFamily="49" charset="-122"/>
                    <a:ea typeface="SimHei" panose="02010609060101010101" pitchFamily="49" charset="-122"/>
                  </a:rPr>
                  <a:t>一定的字符串</a:t>
                </a:r>
              </a:p>
              <a:p>
                <a:pPr marL="914400" indent="-571500">
                  <a:spcBef>
                    <a:spcPts val="600"/>
                  </a:spcBef>
                  <a:spcAft>
                    <a:spcPts val="600"/>
                  </a:spcAft>
                  <a:buClr>
                    <a:srgbClr val="011893"/>
                  </a:buClr>
                  <a:buSzPct val="110000"/>
                  <a:buFont typeface="Wingdings" pitchFamily="2" charset="2"/>
                  <a:buChar char="n"/>
                </a:pPr>
                <a:r>
                  <a:rPr kumimoji="1" lang="zh-CN" altLang="en-US" sz="3200" dirty="0">
                    <a:latin typeface="SimHei" panose="02010609060101010101" pitchFamily="49" charset="-122"/>
                    <a:ea typeface="SimHei" panose="02010609060101010101" pitchFamily="49" charset="-122"/>
                  </a:rPr>
                  <a:t>若存在一条从初态到某一终态的道路，且这条路上所有弧上的标记符连接成的字等于</a:t>
                </a:r>
                <a14:m>
                  <m:oMath xmlns:m="http://schemas.openxmlformats.org/officeDocument/2006/math">
                    <m:r>
                      <a:rPr kumimoji="1" lang="zh-CN" altLang="en-US" sz="3200" i="1" smtClean="0">
                        <a:latin typeface="Cambria Math" panose="02040503050406030204" pitchFamily="18" charset="0"/>
                        <a:ea typeface="SimHei" panose="02010609060101010101" pitchFamily="49" charset="-122"/>
                      </a:rPr>
                      <m:t>𝛼</m:t>
                    </m:r>
                  </m:oMath>
                </a14:m>
                <a:r>
                  <a:rPr kumimoji="1" lang="zh-CN" altLang="en-US" sz="3200" dirty="0">
                    <a:latin typeface="SimHei" panose="02010609060101010101" pitchFamily="49" charset="-122"/>
                    <a:ea typeface="SimHei" panose="02010609060101010101" pitchFamily="49" charset="-122"/>
                  </a:rPr>
                  <a:t>，则称</a:t>
                </a:r>
                <a14:m>
                  <m:oMath xmlns:m="http://schemas.openxmlformats.org/officeDocument/2006/math">
                    <m:r>
                      <a:rPr kumimoji="1" lang="zh-CN" altLang="en-US" sz="3200" i="1">
                        <a:latin typeface="Cambria Math" panose="02040503050406030204" pitchFamily="18" charset="0"/>
                        <a:ea typeface="SimHei" panose="02010609060101010101" pitchFamily="49" charset="-122"/>
                      </a:rPr>
                      <m:t>𝛼</m:t>
                    </m:r>
                  </m:oMath>
                </a14:m>
                <a:r>
                  <a:rPr kumimoji="1" lang="zh-CN" altLang="en-US" sz="3200" dirty="0">
                    <a:latin typeface="SimHei" panose="02010609060101010101" pitchFamily="49" charset="-122"/>
                    <a:ea typeface="SimHei" panose="02010609060101010101" pitchFamily="49" charset="-122"/>
                  </a:rPr>
                  <a:t>为该状态转换图所</a:t>
                </a:r>
                <a:r>
                  <a:rPr kumimoji="1" lang="zh-CN" altLang="en-US" sz="3200" dirty="0">
                    <a:solidFill>
                      <a:srgbClr val="C00000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识别</a:t>
                </a:r>
                <a:r>
                  <a:rPr kumimoji="1" lang="en-US" altLang="zh-CN" sz="3200" dirty="0">
                    <a:latin typeface="SimHei" panose="02010609060101010101" pitchFamily="49" charset="-122"/>
                    <a:ea typeface="SimHei" panose="02010609060101010101" pitchFamily="49" charset="-122"/>
                  </a:rPr>
                  <a:t>(</a:t>
                </a:r>
                <a:r>
                  <a:rPr kumimoji="1" lang="zh-CN" altLang="en-US" sz="3200" dirty="0">
                    <a:solidFill>
                      <a:srgbClr val="C00000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接受</a:t>
                </a:r>
                <a:r>
                  <a:rPr kumimoji="1" lang="en-US" altLang="zh-CN" sz="3200" dirty="0">
                    <a:latin typeface="SimHei" panose="02010609060101010101" pitchFamily="49" charset="-122"/>
                    <a:ea typeface="SimHei" panose="02010609060101010101" pitchFamily="49" charset="-122"/>
                  </a:rPr>
                  <a:t>)</a:t>
                </a:r>
                <a:endParaRPr kumimoji="1" lang="en-US" altLang="zh-CN" sz="2800" dirty="0">
                  <a:solidFill>
                    <a:srgbClr val="C00000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03BE204F-60BD-BB44-BA0A-E94EE73B89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040" y="1091335"/>
                <a:ext cx="11019788" cy="2277547"/>
              </a:xfrm>
              <a:prstGeom prst="rect">
                <a:avLst/>
              </a:prstGeom>
              <a:blipFill>
                <a:blip r:embed="rId3"/>
                <a:stretch>
                  <a:fillRect t="-3867" r="-806" b="-71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CC78F65E-FD58-D943-9461-D51D812181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4511" y="3791725"/>
            <a:ext cx="4226938" cy="175773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64AB846-B6A3-154C-B5F7-27ACEB4BA2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4511" y="3780899"/>
            <a:ext cx="927100" cy="50800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6202640" y="5972305"/>
            <a:ext cx="5004896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b="1" dirty="0">
                <a:latin typeface="Arial" panose="020B0604020202020204" pitchFamily="34" charset="0"/>
              </a:rPr>
              <a:t>&lt;</a:t>
            </a:r>
            <a:r>
              <a:rPr lang="zh-CN" altLang="en-US" b="1" dirty="0">
                <a:latin typeface="Arial" panose="020B0604020202020204" pitchFamily="34" charset="0"/>
              </a:rPr>
              <a:t>标识符</a:t>
            </a:r>
            <a:r>
              <a:rPr lang="en-US" altLang="zh-CN" b="1" dirty="0">
                <a:latin typeface="Arial" panose="020B0604020202020204" pitchFamily="34" charset="0"/>
              </a:rPr>
              <a:t>&gt; ∷=</a:t>
            </a:r>
            <a:r>
              <a:rPr lang="zh-CN" altLang="en-US" b="1" dirty="0">
                <a:latin typeface="Arial" panose="020B0604020202020204" pitchFamily="34" charset="0"/>
              </a:rPr>
              <a:t>字母</a:t>
            </a:r>
            <a:r>
              <a:rPr lang="en-US" altLang="zh-CN" b="1" dirty="0">
                <a:latin typeface="Arial" panose="020B0604020202020204" pitchFamily="34" charset="0"/>
              </a:rPr>
              <a:t>|&lt;</a:t>
            </a:r>
            <a:r>
              <a:rPr lang="zh-CN" altLang="en-US" b="1" dirty="0">
                <a:latin typeface="Arial" panose="020B0604020202020204" pitchFamily="34" charset="0"/>
              </a:rPr>
              <a:t>标识符</a:t>
            </a:r>
            <a:r>
              <a:rPr lang="en-US" altLang="zh-CN" b="1" dirty="0">
                <a:latin typeface="Arial" panose="020B0604020202020204" pitchFamily="34" charset="0"/>
              </a:rPr>
              <a:t>&gt;</a:t>
            </a:r>
            <a:r>
              <a:rPr lang="zh-CN" altLang="en-US" b="1" dirty="0">
                <a:latin typeface="Arial" panose="020B0604020202020204" pitchFamily="34" charset="0"/>
              </a:rPr>
              <a:t>字母</a:t>
            </a:r>
            <a:r>
              <a:rPr lang="en-US" altLang="zh-CN" b="1" dirty="0">
                <a:latin typeface="Arial" panose="020B0604020202020204" pitchFamily="34" charset="0"/>
              </a:rPr>
              <a:t>|&lt;</a:t>
            </a:r>
            <a:r>
              <a:rPr lang="zh-CN" altLang="en-US" b="1" dirty="0">
                <a:latin typeface="Arial" panose="020B0604020202020204" pitchFamily="34" charset="0"/>
              </a:rPr>
              <a:t>标识符</a:t>
            </a:r>
            <a:r>
              <a:rPr lang="en-US" altLang="zh-CN" b="1" dirty="0">
                <a:latin typeface="Arial" panose="020B0604020202020204" pitchFamily="34" charset="0"/>
              </a:rPr>
              <a:t>&gt;</a:t>
            </a:r>
            <a:r>
              <a:rPr lang="zh-CN" altLang="en-US" b="1" dirty="0">
                <a:latin typeface="Arial" panose="020B0604020202020204" pitchFamily="34" charset="0"/>
              </a:rPr>
              <a:t>数字</a:t>
            </a:r>
            <a:endParaRPr lang="zh-CN" altLang="en-US" b="1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0122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457C183-09A8-2D4D-96F8-11C3E11BB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E8081-9BD5-4D7C-946C-6E41C6C19654}" type="slidenum">
              <a:rPr lang="zh-CN" altLang="en-US" smtClean="0"/>
              <a:t>24</a:t>
            </a:fld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631E1D0-7E17-8643-8D19-4C15E7B589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1016" y="5074515"/>
            <a:ext cx="4226938" cy="151841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C78F65E-FD58-D943-9461-D51D812181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4724" y="4836572"/>
            <a:ext cx="4226938" cy="175773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64AB846-B6A3-154C-B5F7-27ACEB4BA2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4511" y="3780899"/>
            <a:ext cx="927100" cy="508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6BA9093-C015-ED4D-9EC5-FE795E25E7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07786" y="4680425"/>
            <a:ext cx="616837" cy="394090"/>
          </a:xfrm>
          <a:prstGeom prst="rect">
            <a:avLst/>
          </a:prstGeom>
        </p:spPr>
      </p:pic>
      <p:sp>
        <p:nvSpPr>
          <p:cNvPr id="8" name="Rectangle 4"/>
          <p:cNvSpPr txBox="1">
            <a:spLocks noChangeArrowheads="1"/>
          </p:cNvSpPr>
          <p:nvPr/>
        </p:nvSpPr>
        <p:spPr>
          <a:xfrm>
            <a:off x="1534991" y="386868"/>
            <a:ext cx="5226050" cy="4096512"/>
          </a:xfrm>
          <a:prstGeom prst="rect">
            <a:avLst/>
          </a:prstGeom>
          <a:solidFill>
            <a:schemeClr val="accent2"/>
          </a:solidFill>
          <a:ln>
            <a:solidFill>
              <a:srgbClr val="FFFF00"/>
            </a:solidFill>
          </a:ln>
        </p:spPr>
        <p:txBody>
          <a:bodyPr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  <a:defRPr/>
            </a:pPr>
            <a:r>
              <a:rPr lang="en-US" altLang="zh-CN" sz="2000" b="1" dirty="0" smtClean="0"/>
              <a:t>(1)&lt;</a:t>
            </a:r>
            <a:r>
              <a:rPr lang="zh-CN" altLang="en-US" sz="2000" b="1" dirty="0" smtClean="0"/>
              <a:t>整数</a:t>
            </a:r>
            <a:r>
              <a:rPr lang="en-US" altLang="zh-CN" sz="2000" b="1" dirty="0" smtClean="0"/>
              <a:t>&gt;∷=&lt;</a:t>
            </a:r>
            <a:r>
              <a:rPr lang="zh-CN" altLang="en-US" sz="2000" b="1" dirty="0" smtClean="0"/>
              <a:t>数字串</a:t>
            </a:r>
            <a:r>
              <a:rPr lang="en-US" altLang="zh-CN" sz="2000" b="1" dirty="0" smtClean="0"/>
              <a:t>&gt;        </a:t>
            </a:r>
          </a:p>
          <a:p>
            <a:pPr>
              <a:lnSpc>
                <a:spcPct val="80000"/>
              </a:lnSpc>
              <a:defRPr/>
            </a:pPr>
            <a:r>
              <a:rPr lang="en-US" altLang="zh-CN" sz="2000" b="1" dirty="0" smtClean="0"/>
              <a:t>(2)&lt;</a:t>
            </a:r>
            <a:r>
              <a:rPr lang="zh-CN" altLang="en-US" sz="2000" b="1" dirty="0" smtClean="0"/>
              <a:t>数字串</a:t>
            </a:r>
            <a:r>
              <a:rPr lang="en-US" altLang="zh-CN" sz="2000" b="1" dirty="0" smtClean="0"/>
              <a:t>&gt;∷=&lt;</a:t>
            </a:r>
            <a:r>
              <a:rPr lang="zh-CN" altLang="en-US" sz="2000" b="1" dirty="0" smtClean="0"/>
              <a:t>数字串</a:t>
            </a:r>
            <a:r>
              <a:rPr lang="en-US" altLang="zh-CN" sz="2000" b="1" dirty="0" smtClean="0"/>
              <a:t>&gt;&lt;</a:t>
            </a:r>
            <a:r>
              <a:rPr lang="zh-CN" altLang="en-US" sz="2000" b="1" dirty="0" smtClean="0"/>
              <a:t>数字</a:t>
            </a:r>
            <a:r>
              <a:rPr lang="en-US" altLang="zh-CN" sz="2000" b="1" dirty="0" smtClean="0"/>
              <a:t>&gt;</a:t>
            </a:r>
          </a:p>
          <a:p>
            <a:pPr>
              <a:lnSpc>
                <a:spcPct val="80000"/>
              </a:lnSpc>
              <a:defRPr/>
            </a:pPr>
            <a:r>
              <a:rPr lang="en-US" altLang="zh-CN" sz="2000" b="1" dirty="0" smtClean="0"/>
              <a:t>(3)&lt;</a:t>
            </a:r>
            <a:r>
              <a:rPr lang="zh-CN" altLang="en-US" sz="2000" b="1" dirty="0" smtClean="0"/>
              <a:t>数字串</a:t>
            </a:r>
            <a:r>
              <a:rPr lang="en-US" altLang="zh-CN" sz="2000" b="1" dirty="0" smtClean="0"/>
              <a:t>&gt;∷=&lt;</a:t>
            </a:r>
            <a:r>
              <a:rPr lang="zh-CN" altLang="en-US" sz="2000" b="1" dirty="0" smtClean="0"/>
              <a:t>数字</a:t>
            </a:r>
            <a:r>
              <a:rPr lang="en-US" altLang="zh-CN" sz="2000" b="1" dirty="0" smtClean="0"/>
              <a:t>&gt; </a:t>
            </a:r>
          </a:p>
          <a:p>
            <a:pPr>
              <a:lnSpc>
                <a:spcPct val="80000"/>
              </a:lnSpc>
              <a:defRPr/>
            </a:pPr>
            <a:r>
              <a:rPr lang="en-US" altLang="zh-CN" sz="2000" b="1" dirty="0" smtClean="0"/>
              <a:t>(4)&lt;</a:t>
            </a:r>
            <a:r>
              <a:rPr lang="zh-CN" altLang="en-US" sz="2000" b="1" dirty="0" smtClean="0"/>
              <a:t>数字</a:t>
            </a:r>
            <a:r>
              <a:rPr lang="en-US" altLang="zh-CN" sz="2000" b="1" dirty="0" smtClean="0"/>
              <a:t>&gt;∷=0  </a:t>
            </a:r>
          </a:p>
          <a:p>
            <a:pPr>
              <a:lnSpc>
                <a:spcPct val="80000"/>
              </a:lnSpc>
              <a:defRPr/>
            </a:pPr>
            <a:r>
              <a:rPr lang="en-US" altLang="zh-CN" sz="2000" b="1" dirty="0" smtClean="0"/>
              <a:t>(5)&lt;</a:t>
            </a:r>
            <a:r>
              <a:rPr lang="zh-CN" altLang="en-US" sz="2000" b="1" dirty="0" smtClean="0"/>
              <a:t>数字</a:t>
            </a:r>
            <a:r>
              <a:rPr lang="en-US" altLang="zh-CN" sz="2000" b="1" dirty="0" smtClean="0"/>
              <a:t>&gt;∷=1</a:t>
            </a:r>
          </a:p>
          <a:p>
            <a:pPr>
              <a:lnSpc>
                <a:spcPct val="80000"/>
              </a:lnSpc>
              <a:defRPr/>
            </a:pPr>
            <a:r>
              <a:rPr lang="en-US" altLang="zh-CN" sz="2000" b="1" dirty="0" smtClean="0"/>
              <a:t>(6)&lt;</a:t>
            </a:r>
            <a:r>
              <a:rPr lang="zh-CN" altLang="en-US" sz="2000" b="1" dirty="0" smtClean="0"/>
              <a:t>数字</a:t>
            </a:r>
            <a:r>
              <a:rPr lang="en-US" altLang="zh-CN" sz="2000" b="1" dirty="0" smtClean="0"/>
              <a:t>&gt;∷=2</a:t>
            </a:r>
          </a:p>
          <a:p>
            <a:pPr>
              <a:lnSpc>
                <a:spcPct val="80000"/>
              </a:lnSpc>
              <a:defRPr/>
            </a:pPr>
            <a:r>
              <a:rPr lang="en-US" altLang="zh-CN" sz="2000" b="1" dirty="0" smtClean="0"/>
              <a:t>(7)&lt;</a:t>
            </a:r>
            <a:r>
              <a:rPr lang="zh-CN" altLang="en-US" sz="2000" b="1" dirty="0" smtClean="0"/>
              <a:t>数字</a:t>
            </a:r>
            <a:r>
              <a:rPr lang="en-US" altLang="zh-CN" sz="2000" b="1" dirty="0" smtClean="0"/>
              <a:t>&gt;∷=3 </a:t>
            </a:r>
          </a:p>
          <a:p>
            <a:pPr>
              <a:lnSpc>
                <a:spcPct val="80000"/>
              </a:lnSpc>
              <a:defRPr/>
            </a:pPr>
            <a:r>
              <a:rPr lang="en-US" altLang="zh-CN" sz="2000" b="1" dirty="0" smtClean="0"/>
              <a:t>(8)&lt;</a:t>
            </a:r>
            <a:r>
              <a:rPr lang="zh-CN" altLang="en-US" sz="2000" b="1" dirty="0" smtClean="0"/>
              <a:t>数字</a:t>
            </a:r>
            <a:r>
              <a:rPr lang="en-US" altLang="zh-CN" sz="2000" b="1" dirty="0" smtClean="0"/>
              <a:t>&gt;∷=4   </a:t>
            </a:r>
          </a:p>
          <a:p>
            <a:pPr>
              <a:lnSpc>
                <a:spcPct val="80000"/>
              </a:lnSpc>
              <a:defRPr/>
            </a:pPr>
            <a:r>
              <a:rPr lang="en-US" altLang="zh-CN" sz="2000" b="1" dirty="0" smtClean="0"/>
              <a:t>(9)&lt;</a:t>
            </a:r>
            <a:r>
              <a:rPr lang="zh-CN" altLang="en-US" sz="2000" b="1" dirty="0" smtClean="0"/>
              <a:t>数字</a:t>
            </a:r>
            <a:r>
              <a:rPr lang="en-US" altLang="zh-CN" sz="2000" b="1" dirty="0" smtClean="0"/>
              <a:t>&gt;∷=5        </a:t>
            </a:r>
          </a:p>
          <a:p>
            <a:pPr>
              <a:lnSpc>
                <a:spcPct val="80000"/>
              </a:lnSpc>
              <a:defRPr/>
            </a:pPr>
            <a:r>
              <a:rPr lang="en-US" altLang="zh-CN" sz="2000" b="1" dirty="0" smtClean="0"/>
              <a:t>(10)&lt;</a:t>
            </a:r>
            <a:r>
              <a:rPr lang="zh-CN" altLang="en-US" sz="2000" b="1" dirty="0" smtClean="0"/>
              <a:t>数字</a:t>
            </a:r>
            <a:r>
              <a:rPr lang="en-US" altLang="zh-CN" sz="2000" b="1" dirty="0" smtClean="0"/>
              <a:t>&gt;∷=6</a:t>
            </a:r>
          </a:p>
          <a:p>
            <a:pPr>
              <a:lnSpc>
                <a:spcPct val="80000"/>
              </a:lnSpc>
              <a:defRPr/>
            </a:pPr>
            <a:r>
              <a:rPr lang="en-US" altLang="zh-CN" sz="2000" b="1" dirty="0" smtClean="0"/>
              <a:t>(11)&lt;</a:t>
            </a:r>
            <a:r>
              <a:rPr lang="zh-CN" altLang="en-US" sz="2000" b="1" dirty="0" smtClean="0"/>
              <a:t>数字</a:t>
            </a:r>
            <a:r>
              <a:rPr lang="en-US" altLang="zh-CN" sz="2000" b="1" dirty="0" smtClean="0"/>
              <a:t>&gt;∷=7  </a:t>
            </a:r>
          </a:p>
          <a:p>
            <a:pPr>
              <a:lnSpc>
                <a:spcPct val="80000"/>
              </a:lnSpc>
              <a:defRPr/>
            </a:pPr>
            <a:r>
              <a:rPr lang="en-US" altLang="zh-CN" sz="2000" b="1" dirty="0" smtClean="0"/>
              <a:t>(12)&lt;</a:t>
            </a:r>
            <a:r>
              <a:rPr lang="zh-CN" altLang="en-US" sz="2000" b="1" dirty="0" smtClean="0"/>
              <a:t>数字</a:t>
            </a:r>
            <a:r>
              <a:rPr lang="en-US" altLang="zh-CN" sz="2000" b="1" dirty="0" smtClean="0"/>
              <a:t>&gt;∷=8 </a:t>
            </a:r>
          </a:p>
          <a:p>
            <a:pPr>
              <a:lnSpc>
                <a:spcPct val="80000"/>
              </a:lnSpc>
              <a:defRPr/>
            </a:pPr>
            <a:r>
              <a:rPr lang="en-US" altLang="zh-CN" sz="2000" b="1" dirty="0" smtClean="0"/>
              <a:t>(13)&lt;</a:t>
            </a:r>
            <a:r>
              <a:rPr lang="zh-CN" altLang="en-US" sz="2000" b="1" dirty="0" smtClean="0"/>
              <a:t>数字</a:t>
            </a:r>
            <a:r>
              <a:rPr lang="en-US" altLang="zh-CN" sz="2000" b="1" dirty="0" smtClean="0"/>
              <a:t>&gt;∷=9</a:t>
            </a:r>
            <a:endParaRPr lang="en-US" altLang="zh-CN" sz="2000" b="1" dirty="0"/>
          </a:p>
        </p:txBody>
      </p:sp>
      <p:sp>
        <p:nvSpPr>
          <p:cNvPr id="9" name="矩形 8"/>
          <p:cNvSpPr/>
          <p:nvPr/>
        </p:nvSpPr>
        <p:spPr>
          <a:xfrm>
            <a:off x="6884511" y="1046737"/>
            <a:ext cx="5004896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b="1" dirty="0">
                <a:latin typeface="Arial" panose="020B0604020202020204" pitchFamily="34" charset="0"/>
              </a:rPr>
              <a:t>&lt;</a:t>
            </a:r>
            <a:r>
              <a:rPr lang="zh-CN" altLang="en-US" b="1" dirty="0">
                <a:latin typeface="Arial" panose="020B0604020202020204" pitchFamily="34" charset="0"/>
              </a:rPr>
              <a:t>标识符</a:t>
            </a:r>
            <a:r>
              <a:rPr lang="en-US" altLang="zh-CN" b="1" dirty="0">
                <a:latin typeface="Arial" panose="020B0604020202020204" pitchFamily="34" charset="0"/>
              </a:rPr>
              <a:t>&gt; ∷=</a:t>
            </a:r>
            <a:r>
              <a:rPr lang="zh-CN" altLang="en-US" b="1" dirty="0">
                <a:latin typeface="Arial" panose="020B0604020202020204" pitchFamily="34" charset="0"/>
              </a:rPr>
              <a:t>字母</a:t>
            </a:r>
            <a:r>
              <a:rPr lang="en-US" altLang="zh-CN" b="1" dirty="0">
                <a:latin typeface="Arial" panose="020B0604020202020204" pitchFamily="34" charset="0"/>
              </a:rPr>
              <a:t>|&lt;</a:t>
            </a:r>
            <a:r>
              <a:rPr lang="zh-CN" altLang="en-US" b="1" dirty="0">
                <a:latin typeface="Arial" panose="020B0604020202020204" pitchFamily="34" charset="0"/>
              </a:rPr>
              <a:t>标识符</a:t>
            </a:r>
            <a:r>
              <a:rPr lang="en-US" altLang="zh-CN" b="1" dirty="0">
                <a:latin typeface="Arial" panose="020B0604020202020204" pitchFamily="34" charset="0"/>
              </a:rPr>
              <a:t>&gt;</a:t>
            </a:r>
            <a:r>
              <a:rPr lang="zh-CN" altLang="en-US" b="1" dirty="0">
                <a:latin typeface="Arial" panose="020B0604020202020204" pitchFamily="34" charset="0"/>
              </a:rPr>
              <a:t>字母</a:t>
            </a:r>
            <a:r>
              <a:rPr lang="en-US" altLang="zh-CN" b="1" dirty="0">
                <a:latin typeface="Arial" panose="020B0604020202020204" pitchFamily="34" charset="0"/>
              </a:rPr>
              <a:t>|&lt;</a:t>
            </a:r>
            <a:r>
              <a:rPr lang="zh-CN" altLang="en-US" b="1" dirty="0">
                <a:latin typeface="Arial" panose="020B0604020202020204" pitchFamily="34" charset="0"/>
              </a:rPr>
              <a:t>标识符</a:t>
            </a:r>
            <a:r>
              <a:rPr lang="en-US" altLang="zh-CN" b="1" dirty="0">
                <a:latin typeface="Arial" panose="020B0604020202020204" pitchFamily="34" charset="0"/>
              </a:rPr>
              <a:t>&gt;</a:t>
            </a:r>
            <a:r>
              <a:rPr lang="zh-CN" altLang="en-US" b="1" dirty="0">
                <a:latin typeface="Arial" panose="020B0604020202020204" pitchFamily="34" charset="0"/>
              </a:rPr>
              <a:t>数字</a:t>
            </a:r>
            <a:endParaRPr lang="zh-CN" altLang="en-US" b="1" dirty="0">
              <a:latin typeface="Arial" panose="020B0604020202020204" pitchFamily="34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75EAC44-5D89-8847-BC5B-3C6FA29924FD}"/>
              </a:ext>
            </a:extLst>
          </p:cNvPr>
          <p:cNvSpPr txBox="1"/>
          <p:nvPr/>
        </p:nvSpPr>
        <p:spPr>
          <a:xfrm>
            <a:off x="8779572" y="2235307"/>
            <a:ext cx="2608406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pPr marL="571500" indent="-571500">
              <a:buClr>
                <a:srgbClr val="011893"/>
              </a:buClr>
              <a:buFont typeface="Wingdings" pitchFamily="2" charset="2"/>
              <a:buChar char="n"/>
            </a:pPr>
            <a:r>
              <a:rPr kumimoji="1" lang="zh-CN" altLang="en-US" sz="3600" dirty="0">
                <a:latin typeface="SimHei" panose="02010609060101010101" pitchFamily="49" charset="-122"/>
                <a:ea typeface="SimHei" panose="02010609060101010101" pitchFamily="49" charset="-122"/>
              </a:rPr>
              <a:t>计算思维</a:t>
            </a:r>
          </a:p>
          <a:p>
            <a:pPr marL="571500" indent="-571500">
              <a:buClr>
                <a:srgbClr val="011893"/>
              </a:buClr>
              <a:buFont typeface="Wingdings" pitchFamily="2" charset="2"/>
              <a:buChar char="p"/>
            </a:pPr>
            <a:r>
              <a:rPr kumimoji="1" lang="zh-CN" altLang="en-US" sz="3600" dirty="0" smtClean="0">
                <a:latin typeface="SimHei" panose="02010609060101010101" pitchFamily="49" charset="-122"/>
                <a:ea typeface="SimHei" panose="02010609060101010101" pitchFamily="49" charset="-122"/>
              </a:rPr>
              <a:t>抽象</a:t>
            </a:r>
            <a:endParaRPr kumimoji="1" lang="zh-CN" altLang="en-US" sz="3600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69533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E8081-9BD5-4D7C-946C-6E41C6C19654}" type="slidenum">
              <a:rPr lang="zh-CN" altLang="en-US" smtClean="0"/>
              <a:t>25</a:t>
            </a:fld>
            <a:endParaRPr lang="zh-CN" altLang="en-US"/>
          </a:p>
        </p:txBody>
      </p:sp>
      <p:sp>
        <p:nvSpPr>
          <p:cNvPr id="3" name="灯片编号占位符 3"/>
          <p:cNvSpPr txBox="1">
            <a:spLocks/>
          </p:cNvSpPr>
          <p:nvPr/>
        </p:nvSpPr>
        <p:spPr>
          <a:xfrm>
            <a:off x="8580539" y="6356350"/>
            <a:ext cx="120102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400" b="1" kern="120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1378A53-930D-4D46-B880-26F22DD5A00A}" type="slidenum">
              <a:rPr lang="zh-CN" altLang="en-US" smtClean="0"/>
              <a:pPr/>
              <a:t>25</a:t>
            </a:fld>
            <a:endParaRPr lang="en-US" altLang="zh-CN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1581812" y="1289972"/>
            <a:ext cx="8982075" cy="423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19100" indent="-382588" eaLnBrk="0" hangingPunct="0"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"/>
              <a:defRPr sz="3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22313" indent="-273050" eaLnBrk="0" hangingPunct="0"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004888" indent="-255588" eaLnBrk="0" hangingPunct="0"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○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279525" indent="-236538" eaLnBrk="0" hangingPunct="0"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1489075" indent="-182563" eaLnBrk="0" hangingPunct="0"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1946275" indent="-1825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403475" indent="-1825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2860675" indent="-1825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317875" indent="-1825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just">
              <a:lnSpc>
                <a:spcPct val="105000"/>
              </a:lnSpc>
              <a:buFont typeface="Wingdings 2" panose="05020102010507070707" pitchFamily="18" charset="2"/>
              <a:buNone/>
            </a:pPr>
            <a:r>
              <a:rPr lang="zh-CN" altLang="en-US" sz="2100" b="1" dirty="0"/>
              <a:t>          </a:t>
            </a:r>
            <a:r>
              <a:rPr lang="zh-CN" altLang="en-US" sz="2200" b="1" dirty="0">
                <a:latin typeface="Times New Roman" panose="02020603050405020304" pitchFamily="18" charset="0"/>
                <a:ea typeface="楷体_GB2312" pitchFamily="49" charset="-122"/>
              </a:rPr>
              <a:t>对于一个左线性文法</a:t>
            </a:r>
            <a:r>
              <a:rPr lang="en-US" altLang="zh-CN" sz="2200" b="1" dirty="0">
                <a:latin typeface="Times New Roman" panose="02020603050405020304" pitchFamily="18" charset="0"/>
                <a:ea typeface="楷体_GB2312" pitchFamily="49" charset="-122"/>
              </a:rPr>
              <a:t>G[E] </a:t>
            </a:r>
            <a:r>
              <a:rPr lang="zh-CN" altLang="en-US" sz="2200" b="1" dirty="0">
                <a:latin typeface="Times New Roman" panose="02020603050405020304" pitchFamily="18" charset="0"/>
                <a:ea typeface="楷体_GB2312" pitchFamily="49" charset="-122"/>
              </a:rPr>
              <a:t>：</a:t>
            </a:r>
          </a:p>
          <a:p>
            <a:pPr algn="just">
              <a:lnSpc>
                <a:spcPct val="105000"/>
              </a:lnSpc>
              <a:buFont typeface="Wingdings 2" panose="05020102010507070707" pitchFamily="18" charset="2"/>
              <a:buNone/>
            </a:pPr>
            <a:r>
              <a:rPr lang="zh-CN" altLang="en-US" sz="2200" b="1" dirty="0">
                <a:latin typeface="Times New Roman" panose="02020603050405020304" pitchFamily="18" charset="0"/>
                <a:ea typeface="楷体_GB2312" pitchFamily="49" charset="-122"/>
              </a:rPr>
              <a:t>          </a:t>
            </a:r>
            <a:r>
              <a:rPr lang="en-US" altLang="zh-CN" sz="2200" b="1" dirty="0">
                <a:latin typeface="Times New Roman" panose="02020603050405020304" pitchFamily="18" charset="0"/>
                <a:ea typeface="楷体_GB2312" pitchFamily="49" charset="-122"/>
              </a:rPr>
              <a:t>U ∷=a   </a:t>
            </a:r>
            <a:r>
              <a:rPr lang="zh-CN" altLang="en-US" sz="2200" b="1" dirty="0">
                <a:latin typeface="Times New Roman" panose="02020603050405020304" pitchFamily="18" charset="0"/>
                <a:ea typeface="楷体_GB2312" pitchFamily="49" charset="-122"/>
              </a:rPr>
              <a:t>或  </a:t>
            </a:r>
            <a:r>
              <a:rPr lang="en-US" altLang="zh-CN" sz="2200" b="1" dirty="0">
                <a:latin typeface="Times New Roman" panose="02020603050405020304" pitchFamily="18" charset="0"/>
                <a:ea typeface="楷体_GB2312" pitchFamily="49" charset="-122"/>
              </a:rPr>
              <a:t>U∷=Ba              U, B∈V</a:t>
            </a:r>
            <a:r>
              <a:rPr lang="en-US" altLang="zh-CN" sz="2200" b="1" baseline="-25000" dirty="0">
                <a:latin typeface="Times New Roman" panose="02020603050405020304" pitchFamily="18" charset="0"/>
                <a:ea typeface="楷体_GB2312" pitchFamily="49" charset="-122"/>
              </a:rPr>
              <a:t>N </a:t>
            </a:r>
            <a:r>
              <a:rPr lang="zh-CN" altLang="en-US" sz="2200" b="1" dirty="0">
                <a:latin typeface="Times New Roman" panose="02020603050405020304" pitchFamily="18" charset="0"/>
                <a:ea typeface="楷体_GB2312" pitchFamily="49" charset="-122"/>
              </a:rPr>
              <a:t>，</a:t>
            </a:r>
            <a:r>
              <a:rPr lang="en-US" altLang="zh-CN" sz="2200" b="1" dirty="0" err="1">
                <a:latin typeface="Times New Roman" panose="02020603050405020304" pitchFamily="18" charset="0"/>
                <a:ea typeface="楷体_GB2312" pitchFamily="49" charset="-122"/>
              </a:rPr>
              <a:t>a∈V</a:t>
            </a:r>
            <a:r>
              <a:rPr lang="en-US" altLang="zh-CN" sz="2200" b="1" baseline="-25000" dirty="0" err="1">
                <a:latin typeface="Times New Roman" panose="02020603050405020304" pitchFamily="18" charset="0"/>
                <a:ea typeface="楷体_GB2312" pitchFamily="49" charset="-122"/>
              </a:rPr>
              <a:t>T</a:t>
            </a:r>
            <a:endParaRPr lang="en-US" altLang="zh-CN" sz="2200" b="1" baseline="-25000" dirty="0">
              <a:latin typeface="Times New Roman" panose="02020603050405020304" pitchFamily="18" charset="0"/>
              <a:ea typeface="楷体_GB2312" pitchFamily="49" charset="-122"/>
            </a:endParaRPr>
          </a:p>
          <a:p>
            <a:pPr algn="just">
              <a:lnSpc>
                <a:spcPct val="105000"/>
              </a:lnSpc>
              <a:buFont typeface="Wingdings 2" panose="05020102010507070707" pitchFamily="18" charset="2"/>
              <a:buNone/>
            </a:pPr>
            <a:r>
              <a:rPr lang="en-US" altLang="zh-CN" sz="2200" b="1" dirty="0">
                <a:latin typeface="Times New Roman" panose="02020603050405020304" pitchFamily="18" charset="0"/>
                <a:ea typeface="楷体_GB2312" pitchFamily="49" charset="-122"/>
              </a:rPr>
              <a:t> </a:t>
            </a:r>
            <a:r>
              <a:rPr lang="zh-CN" altLang="en-US" sz="2200" b="1" dirty="0">
                <a:latin typeface="Times New Roman" panose="02020603050405020304" pitchFamily="18" charset="0"/>
                <a:ea typeface="楷体_GB2312" pitchFamily="49" charset="-122"/>
              </a:rPr>
              <a:t>（</a:t>
            </a:r>
            <a:r>
              <a:rPr lang="en-US" altLang="zh-CN" sz="2200" b="1" dirty="0">
                <a:latin typeface="Times New Roman" panose="02020603050405020304" pitchFamily="18" charset="0"/>
                <a:ea typeface="楷体_GB2312" pitchFamily="49" charset="-122"/>
              </a:rPr>
              <a:t>1</a:t>
            </a:r>
            <a:r>
              <a:rPr lang="zh-CN" altLang="en-US" sz="2200" b="1" dirty="0">
                <a:latin typeface="Times New Roman" panose="02020603050405020304" pitchFamily="18" charset="0"/>
                <a:ea typeface="楷体_GB2312" pitchFamily="49" charset="-122"/>
              </a:rPr>
              <a:t>）设一个开始状态</a:t>
            </a:r>
            <a:r>
              <a:rPr lang="en-US" altLang="zh-CN" sz="2200" b="1" dirty="0">
                <a:latin typeface="Times New Roman" panose="02020603050405020304" pitchFamily="18" charset="0"/>
                <a:ea typeface="楷体_GB2312" pitchFamily="49" charset="-122"/>
              </a:rPr>
              <a:t>S</a:t>
            </a:r>
            <a:r>
              <a:rPr lang="zh-CN" altLang="en-US" sz="2200" b="1" dirty="0">
                <a:latin typeface="Times New Roman" panose="02020603050405020304" pitchFamily="18" charset="0"/>
                <a:ea typeface="楷体_GB2312" pitchFamily="49" charset="-122"/>
              </a:rPr>
              <a:t>， </a:t>
            </a:r>
            <a:r>
              <a:rPr lang="en-US" altLang="zh-CN" sz="2200" b="1" dirty="0">
                <a:latin typeface="Times New Roman" panose="02020603050405020304" pitchFamily="18" charset="0"/>
                <a:ea typeface="楷体_GB2312" pitchFamily="49" charset="-122"/>
              </a:rPr>
              <a:t>S∈V</a:t>
            </a:r>
            <a:r>
              <a:rPr lang="en-US" altLang="zh-CN" sz="2200" b="1" baseline="-25000" dirty="0">
                <a:latin typeface="Times New Roman" panose="02020603050405020304" pitchFamily="18" charset="0"/>
                <a:ea typeface="楷体_GB2312" pitchFamily="49" charset="-122"/>
              </a:rPr>
              <a:t>N</a:t>
            </a:r>
          </a:p>
          <a:p>
            <a:pPr algn="just">
              <a:lnSpc>
                <a:spcPct val="105000"/>
              </a:lnSpc>
              <a:buFont typeface="Wingdings 2" panose="05020102010507070707" pitchFamily="18" charset="2"/>
              <a:buNone/>
            </a:pPr>
            <a:r>
              <a:rPr lang="en-US" altLang="zh-CN" sz="2200" b="1" dirty="0">
                <a:latin typeface="Times New Roman" panose="02020603050405020304" pitchFamily="18" charset="0"/>
                <a:ea typeface="楷体_GB2312" pitchFamily="49" charset="-122"/>
              </a:rPr>
              <a:t> </a:t>
            </a:r>
            <a:r>
              <a:rPr lang="zh-CN" altLang="en-US" sz="2200" b="1" dirty="0">
                <a:latin typeface="Times New Roman" panose="02020603050405020304" pitchFamily="18" charset="0"/>
                <a:ea typeface="楷体_GB2312" pitchFamily="49" charset="-122"/>
              </a:rPr>
              <a:t>（</a:t>
            </a:r>
            <a:r>
              <a:rPr lang="en-US" altLang="zh-CN" sz="2200" b="1" dirty="0">
                <a:latin typeface="Times New Roman" panose="02020603050405020304" pitchFamily="18" charset="0"/>
                <a:ea typeface="楷体_GB2312" pitchFamily="49" charset="-122"/>
              </a:rPr>
              <a:t>2</a:t>
            </a:r>
            <a:r>
              <a:rPr lang="zh-CN" altLang="en-US" sz="2200" b="1" dirty="0">
                <a:latin typeface="Times New Roman" panose="02020603050405020304" pitchFamily="18" charset="0"/>
                <a:ea typeface="楷体_GB2312" pitchFamily="49" charset="-122"/>
              </a:rPr>
              <a:t>）对于每一条规则</a:t>
            </a:r>
            <a:r>
              <a:rPr lang="en-US" altLang="zh-CN" sz="2200" b="1" dirty="0">
                <a:latin typeface="Times New Roman" panose="02020603050405020304" pitchFamily="18" charset="0"/>
                <a:ea typeface="楷体_GB2312" pitchFamily="49" charset="-122"/>
              </a:rPr>
              <a:t>U ∷=a </a:t>
            </a:r>
            <a:r>
              <a:rPr lang="zh-CN" altLang="en-US" sz="2200" b="1" dirty="0">
                <a:latin typeface="Times New Roman" panose="02020603050405020304" pitchFamily="18" charset="0"/>
                <a:ea typeface="楷体_GB2312" pitchFamily="49" charset="-122"/>
              </a:rPr>
              <a:t>，从状态</a:t>
            </a:r>
            <a:r>
              <a:rPr lang="en-US" altLang="zh-CN" sz="2200" b="1" dirty="0">
                <a:latin typeface="Times New Roman" panose="02020603050405020304" pitchFamily="18" charset="0"/>
                <a:ea typeface="楷体_GB2312" pitchFamily="49" charset="-122"/>
              </a:rPr>
              <a:t>S</a:t>
            </a:r>
            <a:r>
              <a:rPr lang="zh-CN" altLang="en-US" sz="2200" b="1" dirty="0">
                <a:latin typeface="Times New Roman" panose="02020603050405020304" pitchFamily="18" charset="0"/>
                <a:ea typeface="楷体_GB2312" pitchFamily="49" charset="-122"/>
              </a:rPr>
              <a:t>向状态</a:t>
            </a:r>
            <a:r>
              <a:rPr lang="en-US" altLang="zh-CN" sz="2200" b="1" dirty="0">
                <a:latin typeface="Times New Roman" panose="02020603050405020304" pitchFamily="18" charset="0"/>
                <a:ea typeface="楷体_GB2312" pitchFamily="49" charset="-122"/>
              </a:rPr>
              <a:t>U</a:t>
            </a:r>
            <a:r>
              <a:rPr lang="zh-CN" altLang="en-US" sz="2200" b="1" dirty="0">
                <a:latin typeface="Times New Roman" panose="02020603050405020304" pitchFamily="18" charset="0"/>
                <a:ea typeface="楷体_GB2312" pitchFamily="49" charset="-122"/>
              </a:rPr>
              <a:t>画一条箭弧，标记为</a:t>
            </a:r>
            <a:r>
              <a:rPr lang="en-US" altLang="zh-CN" sz="2200" b="1" dirty="0">
                <a:latin typeface="Times New Roman" panose="02020603050405020304" pitchFamily="18" charset="0"/>
                <a:ea typeface="楷体_GB2312" pitchFamily="49" charset="-122"/>
              </a:rPr>
              <a:t>a</a:t>
            </a:r>
          </a:p>
          <a:p>
            <a:pPr algn="just">
              <a:lnSpc>
                <a:spcPct val="105000"/>
              </a:lnSpc>
              <a:buFont typeface="Wingdings 2" panose="05020102010507070707" pitchFamily="18" charset="2"/>
              <a:buNone/>
            </a:pPr>
            <a:r>
              <a:rPr lang="en-US" altLang="zh-CN" sz="2200" b="1" dirty="0">
                <a:latin typeface="Times New Roman" panose="02020603050405020304" pitchFamily="18" charset="0"/>
                <a:ea typeface="楷体_GB2312" pitchFamily="49" charset="-122"/>
              </a:rPr>
              <a:t>                             </a:t>
            </a:r>
          </a:p>
          <a:p>
            <a:pPr algn="just">
              <a:lnSpc>
                <a:spcPct val="105000"/>
              </a:lnSpc>
              <a:buFont typeface="Wingdings 2" panose="05020102010507070707" pitchFamily="18" charset="2"/>
              <a:buNone/>
            </a:pPr>
            <a:endParaRPr lang="en-US" altLang="zh-CN" sz="2200" b="1" dirty="0">
              <a:latin typeface="Times New Roman" panose="02020603050405020304" pitchFamily="18" charset="0"/>
              <a:ea typeface="楷体_GB2312" pitchFamily="49" charset="-122"/>
            </a:endParaRPr>
          </a:p>
          <a:p>
            <a:pPr algn="just">
              <a:lnSpc>
                <a:spcPct val="105000"/>
              </a:lnSpc>
              <a:buFont typeface="Wingdings 2" panose="05020102010507070707" pitchFamily="18" charset="2"/>
              <a:buNone/>
            </a:pPr>
            <a:r>
              <a:rPr lang="en-US" altLang="zh-CN" sz="2200" b="1" dirty="0">
                <a:latin typeface="Times New Roman" panose="02020603050405020304" pitchFamily="18" charset="0"/>
                <a:ea typeface="楷体_GB2312" pitchFamily="49" charset="-122"/>
              </a:rPr>
              <a:t> </a:t>
            </a:r>
            <a:r>
              <a:rPr lang="zh-CN" altLang="en-US" sz="2200" b="1" dirty="0">
                <a:latin typeface="Times New Roman" panose="02020603050405020304" pitchFamily="18" charset="0"/>
                <a:ea typeface="楷体_GB2312" pitchFamily="49" charset="-122"/>
              </a:rPr>
              <a:t>（</a:t>
            </a:r>
            <a:r>
              <a:rPr lang="en-US" altLang="zh-CN" sz="2200" b="1" dirty="0">
                <a:latin typeface="Times New Roman" panose="02020603050405020304" pitchFamily="18" charset="0"/>
                <a:ea typeface="楷体_GB2312" pitchFamily="49" charset="-122"/>
              </a:rPr>
              <a:t>3</a:t>
            </a:r>
            <a:r>
              <a:rPr lang="zh-CN" altLang="en-US" sz="2200" b="1" dirty="0">
                <a:latin typeface="Times New Roman" panose="02020603050405020304" pitchFamily="18" charset="0"/>
                <a:ea typeface="楷体_GB2312" pitchFamily="49" charset="-122"/>
              </a:rPr>
              <a:t>）对于每一条规则</a:t>
            </a:r>
            <a:r>
              <a:rPr lang="en-US" altLang="zh-CN" sz="2200" b="1" dirty="0">
                <a:latin typeface="Times New Roman" panose="02020603050405020304" pitchFamily="18" charset="0"/>
                <a:ea typeface="楷体_GB2312" pitchFamily="49" charset="-122"/>
              </a:rPr>
              <a:t>U ∷=Ba </a:t>
            </a:r>
            <a:r>
              <a:rPr lang="zh-CN" altLang="en-US" sz="2200" b="1" dirty="0">
                <a:latin typeface="Times New Roman" panose="02020603050405020304" pitchFamily="18" charset="0"/>
                <a:ea typeface="楷体_GB2312" pitchFamily="49" charset="-122"/>
              </a:rPr>
              <a:t>，从状态</a:t>
            </a:r>
            <a:r>
              <a:rPr lang="en-US" altLang="zh-CN" sz="2200" b="1" dirty="0">
                <a:latin typeface="Times New Roman" panose="02020603050405020304" pitchFamily="18" charset="0"/>
                <a:ea typeface="楷体_GB2312" pitchFamily="49" charset="-122"/>
              </a:rPr>
              <a:t>B</a:t>
            </a:r>
            <a:r>
              <a:rPr lang="zh-CN" altLang="en-US" sz="2200" b="1" dirty="0">
                <a:latin typeface="Times New Roman" panose="02020603050405020304" pitchFamily="18" charset="0"/>
                <a:ea typeface="楷体_GB2312" pitchFamily="49" charset="-122"/>
              </a:rPr>
              <a:t>向状态</a:t>
            </a:r>
            <a:r>
              <a:rPr lang="en-US" altLang="zh-CN" sz="2200" b="1" dirty="0">
                <a:latin typeface="Times New Roman" panose="02020603050405020304" pitchFamily="18" charset="0"/>
                <a:ea typeface="楷体_GB2312" pitchFamily="49" charset="-122"/>
              </a:rPr>
              <a:t>U</a:t>
            </a:r>
            <a:r>
              <a:rPr lang="zh-CN" altLang="en-US" sz="2200" b="1" dirty="0">
                <a:latin typeface="Times New Roman" panose="02020603050405020304" pitchFamily="18" charset="0"/>
                <a:ea typeface="楷体_GB2312" pitchFamily="49" charset="-122"/>
              </a:rPr>
              <a:t>画一条箭弧，标为</a:t>
            </a:r>
            <a:r>
              <a:rPr lang="en-US" altLang="zh-CN" sz="2200" b="1" dirty="0">
                <a:latin typeface="Times New Roman" panose="02020603050405020304" pitchFamily="18" charset="0"/>
                <a:ea typeface="楷体_GB2312" pitchFamily="49" charset="-122"/>
              </a:rPr>
              <a:t>a</a:t>
            </a:r>
          </a:p>
          <a:p>
            <a:pPr algn="just">
              <a:lnSpc>
                <a:spcPct val="105000"/>
              </a:lnSpc>
              <a:buFont typeface="Wingdings 2" panose="05020102010507070707" pitchFamily="18" charset="2"/>
              <a:buNone/>
            </a:pPr>
            <a:endParaRPr lang="en-US" altLang="zh-CN" sz="2200" b="1" dirty="0">
              <a:latin typeface="Times New Roman" panose="02020603050405020304" pitchFamily="18" charset="0"/>
              <a:ea typeface="楷体_GB2312" pitchFamily="49" charset="-122"/>
            </a:endParaRPr>
          </a:p>
          <a:p>
            <a:pPr algn="just">
              <a:lnSpc>
                <a:spcPct val="105000"/>
              </a:lnSpc>
              <a:buFont typeface="Wingdings 2" panose="05020102010507070707" pitchFamily="18" charset="2"/>
              <a:buNone/>
            </a:pPr>
            <a:endParaRPr lang="en-US" altLang="zh-CN" sz="2200" b="1" dirty="0">
              <a:latin typeface="Times New Roman" panose="02020603050405020304" pitchFamily="18" charset="0"/>
              <a:ea typeface="楷体_GB2312" pitchFamily="49" charset="-122"/>
            </a:endParaRPr>
          </a:p>
          <a:p>
            <a:pPr algn="just">
              <a:lnSpc>
                <a:spcPct val="105000"/>
              </a:lnSpc>
              <a:buFont typeface="Wingdings 2" panose="05020102010507070707" pitchFamily="18" charset="2"/>
              <a:buNone/>
            </a:pPr>
            <a:r>
              <a:rPr lang="en-US" altLang="zh-CN" sz="2200" b="1" dirty="0">
                <a:latin typeface="Times New Roman" panose="02020603050405020304" pitchFamily="18" charset="0"/>
                <a:ea typeface="楷体_GB2312" pitchFamily="49" charset="-122"/>
              </a:rPr>
              <a:t> </a:t>
            </a:r>
            <a:r>
              <a:rPr lang="zh-CN" altLang="en-US" sz="2200" b="1" dirty="0">
                <a:latin typeface="Times New Roman" panose="02020603050405020304" pitchFamily="18" charset="0"/>
                <a:ea typeface="楷体_GB2312" pitchFamily="49" charset="-122"/>
              </a:rPr>
              <a:t>（</a:t>
            </a:r>
            <a:r>
              <a:rPr lang="en-US" altLang="zh-CN" sz="2200" b="1" dirty="0">
                <a:latin typeface="Times New Roman" panose="02020603050405020304" pitchFamily="18" charset="0"/>
                <a:ea typeface="楷体_GB2312" pitchFamily="49" charset="-122"/>
              </a:rPr>
              <a:t>4</a:t>
            </a:r>
            <a:r>
              <a:rPr lang="zh-CN" altLang="en-US" sz="2200" b="1" dirty="0">
                <a:latin typeface="Times New Roman" panose="02020603050405020304" pitchFamily="18" charset="0"/>
                <a:ea typeface="楷体_GB2312" pitchFamily="49" charset="-122"/>
              </a:rPr>
              <a:t>）开始</a:t>
            </a:r>
            <a:r>
              <a:rPr lang="en-US" altLang="zh-CN" sz="2200" b="1" dirty="0">
                <a:latin typeface="Times New Roman" panose="02020603050405020304" pitchFamily="18" charset="0"/>
                <a:ea typeface="楷体_GB2312" pitchFamily="49" charset="-122"/>
              </a:rPr>
              <a:t>符</a:t>
            </a:r>
            <a:r>
              <a:rPr lang="zh-CN" altLang="en-US" sz="2200" b="1" dirty="0">
                <a:latin typeface="Times New Roman" panose="02020603050405020304" pitchFamily="18" charset="0"/>
                <a:ea typeface="楷体_GB2312" pitchFamily="49" charset="-122"/>
              </a:rPr>
              <a:t>号</a:t>
            </a:r>
            <a:r>
              <a:rPr lang="en-US" altLang="zh-CN" sz="2200" b="1" dirty="0" err="1">
                <a:latin typeface="Times New Roman" panose="02020603050405020304" pitchFamily="18" charset="0"/>
                <a:ea typeface="楷体_GB2312" pitchFamily="49" charset="-122"/>
              </a:rPr>
              <a:t>为状态转换图的终态</a:t>
            </a:r>
            <a:endParaRPr lang="en-US" altLang="zh-CN" sz="2200" b="1" dirty="0">
              <a:latin typeface="Times New Roman" panose="02020603050405020304" pitchFamily="18" charset="0"/>
              <a:ea typeface="楷体_GB2312" pitchFamily="49" charset="-122"/>
            </a:endParaRPr>
          </a:p>
          <a:p>
            <a:pPr algn="just">
              <a:lnSpc>
                <a:spcPct val="105000"/>
              </a:lnSpc>
              <a:buFont typeface="Wingdings 2" panose="05020102010507070707" pitchFamily="18" charset="2"/>
              <a:buNone/>
            </a:pPr>
            <a:r>
              <a:rPr lang="zh-CN" altLang="en-US" sz="2200" b="1" dirty="0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</a:rPr>
              <a:t>    </a:t>
            </a:r>
            <a:r>
              <a:rPr lang="zh-CN" altLang="en-US" sz="2200" b="1" dirty="0">
                <a:solidFill>
                  <a:srgbClr val="FFC000"/>
                </a:solidFill>
                <a:latin typeface="Times New Roman" panose="02020603050405020304" pitchFamily="18" charset="0"/>
                <a:ea typeface="楷体_GB2312" pitchFamily="49" charset="-122"/>
              </a:rPr>
              <a:t>由以上规则，我们就可以构造一个左线性文法状态转换图。</a:t>
            </a:r>
          </a:p>
          <a:p>
            <a:pPr algn="just">
              <a:lnSpc>
                <a:spcPct val="105000"/>
              </a:lnSpc>
              <a:buFont typeface="Wingdings 2" panose="05020102010507070707" pitchFamily="18" charset="2"/>
              <a:buNone/>
            </a:pPr>
            <a:endParaRPr lang="zh-CN" altLang="en-US" sz="2200" b="1" dirty="0"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grpSp>
        <p:nvGrpSpPr>
          <p:cNvPr id="5" name="Group 4"/>
          <p:cNvGrpSpPr>
            <a:grpSpLocks/>
          </p:cNvGrpSpPr>
          <p:nvPr/>
        </p:nvGrpSpPr>
        <p:grpSpPr bwMode="auto">
          <a:xfrm>
            <a:off x="4521200" y="2894760"/>
            <a:ext cx="2070100" cy="723900"/>
            <a:chOff x="0" y="0"/>
            <a:chExt cx="1304" cy="456"/>
          </a:xfrm>
        </p:grpSpPr>
        <p:sp>
          <p:nvSpPr>
            <p:cNvPr id="6" name="Oval 5"/>
            <p:cNvSpPr>
              <a:spLocks noChangeArrowheads="1"/>
            </p:cNvSpPr>
            <p:nvPr/>
          </p:nvSpPr>
          <p:spPr bwMode="auto">
            <a:xfrm>
              <a:off x="0" y="184"/>
              <a:ext cx="464" cy="272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CN" sz="2800" b="1"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  <a:ea typeface="黑体" panose="02010609060101010101" pitchFamily="49" charset="-122"/>
                </a:rPr>
                <a:t>S</a:t>
              </a:r>
            </a:p>
          </p:txBody>
        </p:sp>
        <p:sp>
          <p:nvSpPr>
            <p:cNvPr id="7" name="Oval 6"/>
            <p:cNvSpPr>
              <a:spLocks noChangeArrowheads="1"/>
            </p:cNvSpPr>
            <p:nvPr/>
          </p:nvSpPr>
          <p:spPr bwMode="auto">
            <a:xfrm>
              <a:off x="848" y="184"/>
              <a:ext cx="456" cy="272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CN" sz="2800" b="1"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  <a:ea typeface="黑体" panose="02010609060101010101" pitchFamily="49" charset="-122"/>
                </a:rPr>
                <a:t>U</a:t>
              </a:r>
            </a:p>
          </p:txBody>
        </p:sp>
        <p:cxnSp>
          <p:nvCxnSpPr>
            <p:cNvPr id="8" name="AutoShape 7"/>
            <p:cNvCxnSpPr>
              <a:cxnSpLocks noChangeShapeType="1"/>
              <a:stCxn id="6" idx="6"/>
              <a:endCxn id="7" idx="2"/>
            </p:cNvCxnSpPr>
            <p:nvPr/>
          </p:nvCxnSpPr>
          <p:spPr bwMode="auto">
            <a:xfrm>
              <a:off x="472" y="320"/>
              <a:ext cx="368" cy="0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9" name="Text Box 8"/>
            <p:cNvSpPr txBox="1">
              <a:spLocks noChangeArrowheads="1"/>
            </p:cNvSpPr>
            <p:nvPr/>
          </p:nvSpPr>
          <p:spPr bwMode="auto">
            <a:xfrm>
              <a:off x="520" y="0"/>
              <a:ext cx="240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US" altLang="zh-CN" sz="2800" b="1"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  <a:ea typeface="黑体" panose="02010609060101010101" pitchFamily="49" charset="-122"/>
                </a:rPr>
                <a:t>a</a:t>
              </a:r>
            </a:p>
          </p:txBody>
        </p:sp>
      </p:grpSp>
      <p:grpSp>
        <p:nvGrpSpPr>
          <p:cNvPr id="10" name="Group 9"/>
          <p:cNvGrpSpPr>
            <a:grpSpLocks/>
          </p:cNvGrpSpPr>
          <p:nvPr/>
        </p:nvGrpSpPr>
        <p:grpSpPr bwMode="auto">
          <a:xfrm>
            <a:off x="4584700" y="4037095"/>
            <a:ext cx="2070100" cy="723900"/>
            <a:chOff x="0" y="0"/>
            <a:chExt cx="1304" cy="456"/>
          </a:xfrm>
        </p:grpSpPr>
        <p:sp>
          <p:nvSpPr>
            <p:cNvPr id="11" name="Oval 10"/>
            <p:cNvSpPr>
              <a:spLocks noChangeArrowheads="1"/>
            </p:cNvSpPr>
            <p:nvPr/>
          </p:nvSpPr>
          <p:spPr bwMode="auto">
            <a:xfrm>
              <a:off x="0" y="184"/>
              <a:ext cx="464" cy="272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CN" sz="2800" b="1"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  <a:ea typeface="黑体" panose="02010609060101010101" pitchFamily="49" charset="-122"/>
                </a:rPr>
                <a:t>B</a:t>
              </a:r>
            </a:p>
          </p:txBody>
        </p:sp>
        <p:sp>
          <p:nvSpPr>
            <p:cNvPr id="12" name="Oval 11"/>
            <p:cNvSpPr>
              <a:spLocks noChangeArrowheads="1"/>
            </p:cNvSpPr>
            <p:nvPr/>
          </p:nvSpPr>
          <p:spPr bwMode="auto">
            <a:xfrm>
              <a:off x="848" y="184"/>
              <a:ext cx="456" cy="272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CN" sz="2800" b="1"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  <a:ea typeface="黑体" panose="02010609060101010101" pitchFamily="49" charset="-122"/>
                </a:rPr>
                <a:t>U</a:t>
              </a:r>
            </a:p>
          </p:txBody>
        </p:sp>
        <p:cxnSp>
          <p:nvCxnSpPr>
            <p:cNvPr id="13" name="AutoShape 12"/>
            <p:cNvCxnSpPr>
              <a:cxnSpLocks noChangeShapeType="1"/>
              <a:stCxn id="11" idx="6"/>
              <a:endCxn id="12" idx="2"/>
            </p:cNvCxnSpPr>
            <p:nvPr/>
          </p:nvCxnSpPr>
          <p:spPr bwMode="auto">
            <a:xfrm>
              <a:off x="472" y="320"/>
              <a:ext cx="368" cy="0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4" name="Text Box 13"/>
            <p:cNvSpPr txBox="1">
              <a:spLocks noChangeArrowheads="1"/>
            </p:cNvSpPr>
            <p:nvPr/>
          </p:nvSpPr>
          <p:spPr bwMode="auto">
            <a:xfrm>
              <a:off x="520" y="0"/>
              <a:ext cx="240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US" altLang="zh-CN" sz="2800" b="1"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  <a:ea typeface="黑体" panose="02010609060101010101" pitchFamily="49" charset="-122"/>
                </a:rPr>
                <a:t>a</a:t>
              </a:r>
            </a:p>
          </p:txBody>
        </p:sp>
      </p:grp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1666876" y="304800"/>
            <a:ext cx="8839200" cy="1481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419100" indent="-382588" eaLnBrk="0" hangingPunct="0"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"/>
              <a:defRPr sz="3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22313" indent="-273050" eaLnBrk="0" hangingPunct="0"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004888" indent="-255588" eaLnBrk="0" hangingPunct="0"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○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279525" indent="-236538" eaLnBrk="0" hangingPunct="0"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1489075" indent="-182563" eaLnBrk="0" hangingPunct="0"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1946275" indent="-1825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403475" indent="-1825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2860675" indent="-1825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317875" indent="-1825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Font typeface="Wingdings 2" panose="05020102010507070707" pitchFamily="18" charset="2"/>
              <a:buNone/>
            </a:pPr>
            <a:r>
              <a:rPr lang="en-US" altLang="zh-CN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楷体_GB2312" pitchFamily="49" charset="-122"/>
                <a:ea typeface="楷体_GB2312" pitchFamily="49" charset="-122"/>
              </a:rPr>
              <a:t>1</a:t>
            </a:r>
            <a:r>
              <a:rPr lang="zh-CN" altLang="en-US" sz="28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楷体_GB2312" pitchFamily="49" charset="-122"/>
                <a:ea typeface="楷体_GB2312" pitchFamily="49" charset="-122"/>
              </a:rPr>
              <a:t>、由左线性</a:t>
            </a:r>
            <a:r>
              <a:rPr lang="en-US" altLang="zh-CN" sz="2800" b="1" dirty="0" err="1">
                <a:solidFill>
                  <a:srgbClr val="FFC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楷体_GB2312" pitchFamily="49" charset="-122"/>
                <a:ea typeface="楷体_GB2312" pitchFamily="49" charset="-122"/>
              </a:rPr>
              <a:t>文法构造状态转换图</a:t>
            </a:r>
            <a:endParaRPr lang="en-US" altLang="zh-CN" sz="2800" b="1" dirty="0">
              <a:solidFill>
                <a:srgbClr val="FFC0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楷体_GB2312" pitchFamily="49" charset="-122"/>
              <a:ea typeface="楷体_GB2312" pitchFamily="49" charset="-122"/>
            </a:endParaRPr>
          </a:p>
          <a:p>
            <a:pPr>
              <a:lnSpc>
                <a:spcPct val="120000"/>
              </a:lnSpc>
              <a:buFont typeface="Wingdings 2" panose="05020102010507070707" pitchFamily="18" charset="2"/>
              <a:buNone/>
            </a:pPr>
            <a:endParaRPr lang="zh-CN" altLang="en-US" sz="2800" b="1" dirty="0"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16" name="AutoShape 15"/>
          <p:cNvSpPr>
            <a:spLocks noChangeArrowheads="1"/>
          </p:cNvSpPr>
          <p:nvPr/>
        </p:nvSpPr>
        <p:spPr bwMode="auto">
          <a:xfrm>
            <a:off x="8732712" y="997235"/>
            <a:ext cx="2560637" cy="817563"/>
          </a:xfrm>
          <a:prstGeom prst="roundRect">
            <a:avLst>
              <a:gd name="adj" fmla="val 25241"/>
            </a:avLst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zh-CN" altLang="en-US" sz="3200" b="1" i="1" dirty="0">
                <a:solidFill>
                  <a:srgbClr val="FFC000"/>
                </a:solidFill>
                <a:ea typeface="黑体" panose="02010609060101010101" pitchFamily="49" charset="-122"/>
              </a:rPr>
              <a:t>归约的思想</a:t>
            </a:r>
          </a:p>
        </p:txBody>
      </p:sp>
      <p:cxnSp>
        <p:nvCxnSpPr>
          <p:cNvPr id="18" name="直接连接符 17"/>
          <p:cNvCxnSpPr/>
          <p:nvPr/>
        </p:nvCxnSpPr>
        <p:spPr>
          <a:xfrm>
            <a:off x="5107450" y="2157463"/>
            <a:ext cx="288000" cy="35588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833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0B9E8-CBE6-4DD8-A557-0C7124545A74}" type="slidenum">
              <a:rPr lang="zh-CN" altLang="en-US"/>
              <a:pPr/>
              <a:t>26</a:t>
            </a:fld>
            <a:endParaRPr lang="en-US" altLang="zh-CN"/>
          </a:p>
        </p:txBody>
      </p:sp>
      <p:sp>
        <p:nvSpPr>
          <p:cNvPr id="35843" name="Rectangle 3"/>
          <p:cNvSpPr>
            <a:spLocks noChangeArrowheads="1"/>
          </p:cNvSpPr>
          <p:nvPr/>
        </p:nvSpPr>
        <p:spPr bwMode="auto">
          <a:xfrm>
            <a:off x="1701800" y="2144713"/>
            <a:ext cx="8610600" cy="281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19100" indent="-382588" eaLnBrk="0" hangingPunct="0"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"/>
              <a:defRPr sz="3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22313" indent="-273050" eaLnBrk="0" hangingPunct="0"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004888" indent="-255588" eaLnBrk="0" hangingPunct="0"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○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279525" indent="-236538" eaLnBrk="0" hangingPunct="0"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1489075" indent="-182563" eaLnBrk="0" hangingPunct="0"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1946275" indent="-1825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403475" indent="-1825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2860675" indent="-1825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317875" indent="-1825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just">
              <a:buFont typeface="Wingdings 2" panose="05020102010507070707" pitchFamily="18" charset="2"/>
              <a:buNone/>
            </a:pPr>
            <a:r>
              <a:rPr lang="zh-CN" altLang="en-US" sz="2000" b="1">
                <a:latin typeface="Times New Roman" panose="02020603050405020304" pitchFamily="18" charset="0"/>
                <a:ea typeface="楷体_GB2312" pitchFamily="49" charset="-122"/>
              </a:rPr>
              <a:t>例如：设有左线性文法Ｇ［Ｚ］＝（Ｖ</a:t>
            </a:r>
            <a:r>
              <a:rPr lang="zh-CN" altLang="en-US" sz="2000" b="1" baseline="-25000">
                <a:latin typeface="Times New Roman" panose="02020603050405020304" pitchFamily="18" charset="0"/>
                <a:ea typeface="楷体_GB2312" pitchFamily="49" charset="-122"/>
              </a:rPr>
              <a:t>Ｎ</a:t>
            </a:r>
            <a:r>
              <a:rPr lang="zh-CN" altLang="en-US" sz="2000" b="1">
                <a:latin typeface="Times New Roman" panose="02020603050405020304" pitchFamily="18" charset="0"/>
                <a:ea typeface="楷体_GB2312" pitchFamily="49" charset="-122"/>
              </a:rPr>
              <a:t>，Ｖ</a:t>
            </a:r>
            <a:r>
              <a:rPr lang="zh-CN" altLang="en-US" sz="2000" b="1" baseline="-25000">
                <a:latin typeface="Times New Roman" panose="02020603050405020304" pitchFamily="18" charset="0"/>
                <a:ea typeface="楷体_GB2312" pitchFamily="49" charset="-122"/>
              </a:rPr>
              <a:t>Ｔ</a:t>
            </a:r>
            <a:r>
              <a:rPr lang="zh-CN" altLang="en-US" sz="2000" b="1">
                <a:latin typeface="Times New Roman" panose="02020603050405020304" pitchFamily="18" charset="0"/>
                <a:ea typeface="楷体_GB2312" pitchFamily="49" charset="-122"/>
              </a:rPr>
              <a:t>，Ｐ，Ｚ），其中：</a:t>
            </a:r>
          </a:p>
          <a:p>
            <a:pPr algn="just">
              <a:buFont typeface="Wingdings 2" panose="05020102010507070707" pitchFamily="18" charset="2"/>
              <a:buNone/>
            </a:pPr>
            <a:r>
              <a:rPr lang="zh-CN" altLang="en-US" sz="2000" b="1">
                <a:latin typeface="Times New Roman" panose="02020603050405020304" pitchFamily="18" charset="0"/>
                <a:ea typeface="楷体_GB2312" pitchFamily="49" charset="-122"/>
              </a:rPr>
              <a:t>               Ｚ∷＝</a:t>
            </a:r>
            <a:r>
              <a:rPr lang="en-US" altLang="zh-CN" sz="2000" b="1">
                <a:latin typeface="Times New Roman" panose="02020603050405020304" pitchFamily="18" charset="0"/>
                <a:ea typeface="楷体_GB2312" pitchFamily="49" charset="-122"/>
              </a:rPr>
              <a:t>U</a:t>
            </a:r>
            <a:r>
              <a:rPr lang="zh-CN" altLang="en-US" sz="2000" b="1">
                <a:latin typeface="Times New Roman" panose="02020603050405020304" pitchFamily="18" charset="0"/>
                <a:ea typeface="楷体_GB2312" pitchFamily="49" charset="-122"/>
              </a:rPr>
              <a:t>０｜Ｖ１</a:t>
            </a:r>
          </a:p>
          <a:p>
            <a:pPr algn="just">
              <a:buFont typeface="Wingdings 2" panose="05020102010507070707" pitchFamily="18" charset="2"/>
              <a:buNone/>
            </a:pPr>
            <a:r>
              <a:rPr lang="zh-CN" altLang="en-US" sz="2000" b="1">
                <a:latin typeface="Times New Roman" panose="02020603050405020304" pitchFamily="18" charset="0"/>
                <a:ea typeface="楷体_GB2312" pitchFamily="49" charset="-122"/>
              </a:rPr>
              <a:t>                </a:t>
            </a:r>
            <a:r>
              <a:rPr lang="en-US" altLang="zh-CN" sz="2000" b="1">
                <a:latin typeface="Times New Roman" panose="02020603050405020304" pitchFamily="18" charset="0"/>
                <a:ea typeface="楷体_GB2312" pitchFamily="49" charset="-122"/>
              </a:rPr>
              <a:t>U∷</a:t>
            </a:r>
            <a:r>
              <a:rPr lang="zh-CN" altLang="en-US" sz="2000" b="1">
                <a:latin typeface="Times New Roman" panose="02020603050405020304" pitchFamily="18" charset="0"/>
                <a:ea typeface="楷体_GB2312" pitchFamily="49" charset="-122"/>
              </a:rPr>
              <a:t>＝Ｚ１｜１</a:t>
            </a:r>
          </a:p>
          <a:p>
            <a:pPr algn="just">
              <a:buFont typeface="Wingdings 2" panose="05020102010507070707" pitchFamily="18" charset="2"/>
              <a:buNone/>
            </a:pPr>
            <a:r>
              <a:rPr lang="zh-CN" altLang="en-US" sz="2000" b="1">
                <a:latin typeface="Times New Roman" panose="02020603050405020304" pitchFamily="18" charset="0"/>
                <a:ea typeface="楷体_GB2312" pitchFamily="49" charset="-122"/>
              </a:rPr>
              <a:t>               Ｖ∷＝Ｚ０｜０</a:t>
            </a:r>
          </a:p>
          <a:p>
            <a:pPr algn="just">
              <a:buFont typeface="Wingdings 2" panose="05020102010507070707" pitchFamily="18" charset="2"/>
              <a:buNone/>
            </a:pPr>
            <a:r>
              <a:rPr lang="zh-CN" altLang="en-US" sz="2000" b="1">
                <a:latin typeface="Times New Roman" panose="02020603050405020304" pitchFamily="18" charset="0"/>
                <a:ea typeface="楷体_GB2312" pitchFamily="49" charset="-122"/>
              </a:rPr>
              <a:t>由该文法所确定的语言为Ｌ［Ｇ］＝｛０１，１０</a:t>
            </a:r>
            <a:r>
              <a:rPr lang="en-US" altLang="zh-CN" sz="2000" b="1">
                <a:latin typeface="Times New Roman" panose="02020603050405020304" pitchFamily="18" charset="0"/>
                <a:ea typeface="楷体_GB2312" pitchFamily="49" charset="-122"/>
              </a:rPr>
              <a:t>}</a:t>
            </a:r>
            <a:r>
              <a:rPr lang="en-US" altLang="zh-CN" sz="2000" b="1" baseline="30000">
                <a:latin typeface="Times New Roman" panose="02020603050405020304" pitchFamily="18" charset="0"/>
                <a:ea typeface="楷体_GB2312" pitchFamily="49" charset="-122"/>
              </a:rPr>
              <a:t>+</a:t>
            </a:r>
            <a:r>
              <a:rPr lang="en-US" altLang="zh-CN" sz="2000" b="1">
                <a:latin typeface="Times New Roman" panose="02020603050405020304" pitchFamily="18" charset="0"/>
                <a:ea typeface="楷体_GB2312" pitchFamily="49" charset="-122"/>
              </a:rPr>
              <a:t></a:t>
            </a:r>
          </a:p>
          <a:p>
            <a:pPr algn="just">
              <a:buFont typeface="Wingdings 2" panose="05020102010507070707" pitchFamily="18" charset="2"/>
              <a:buNone/>
            </a:pPr>
            <a:r>
              <a:rPr lang="zh-CN" altLang="en-US" sz="2000" b="1">
                <a:latin typeface="Times New Roman" panose="02020603050405020304" pitchFamily="18" charset="0"/>
                <a:ea typeface="楷体_GB2312" pitchFamily="49" charset="-122"/>
              </a:rPr>
              <a:t>根据上述构造状态转换图的规则，该文法状态转换图如下图所示。</a:t>
            </a:r>
          </a:p>
          <a:p>
            <a:pPr algn="just">
              <a:lnSpc>
                <a:spcPct val="80000"/>
              </a:lnSpc>
              <a:buFont typeface="Wingdings 2" panose="05020102010507070707" pitchFamily="18" charset="2"/>
              <a:buNone/>
            </a:pPr>
            <a:endParaRPr lang="zh-CN" altLang="en-US" sz="2000" b="1"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grpSp>
        <p:nvGrpSpPr>
          <p:cNvPr id="35862" name="Group 22"/>
          <p:cNvGrpSpPr>
            <a:grpSpLocks/>
          </p:cNvGrpSpPr>
          <p:nvPr/>
        </p:nvGrpSpPr>
        <p:grpSpPr bwMode="auto">
          <a:xfrm>
            <a:off x="2484439" y="4684713"/>
            <a:ext cx="3621087" cy="1282700"/>
            <a:chOff x="1280" y="3392"/>
            <a:chExt cx="2281" cy="808"/>
          </a:xfrm>
        </p:grpSpPr>
        <p:sp>
          <p:nvSpPr>
            <p:cNvPr id="35845" name="Oval 5"/>
            <p:cNvSpPr>
              <a:spLocks noChangeArrowheads="1"/>
            </p:cNvSpPr>
            <p:nvPr/>
          </p:nvSpPr>
          <p:spPr bwMode="auto">
            <a:xfrm>
              <a:off x="1280" y="3392"/>
              <a:ext cx="528" cy="28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CN" sz="2800" b="1"/>
                <a:t>S</a:t>
              </a:r>
            </a:p>
          </p:txBody>
        </p:sp>
        <p:sp>
          <p:nvSpPr>
            <p:cNvPr id="35846" name="Oval 6"/>
            <p:cNvSpPr>
              <a:spLocks noChangeArrowheads="1"/>
            </p:cNvSpPr>
            <p:nvPr/>
          </p:nvSpPr>
          <p:spPr bwMode="auto">
            <a:xfrm>
              <a:off x="1280" y="3880"/>
              <a:ext cx="528" cy="28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CN" sz="2800" b="1"/>
                <a:t>V</a:t>
              </a:r>
            </a:p>
          </p:txBody>
        </p:sp>
        <p:sp>
          <p:nvSpPr>
            <p:cNvPr id="35847" name="Oval 7"/>
            <p:cNvSpPr>
              <a:spLocks noChangeArrowheads="1"/>
            </p:cNvSpPr>
            <p:nvPr/>
          </p:nvSpPr>
          <p:spPr bwMode="auto">
            <a:xfrm>
              <a:off x="2880" y="3392"/>
              <a:ext cx="528" cy="28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CN" sz="2800" b="1"/>
                <a:t>U</a:t>
              </a:r>
            </a:p>
          </p:txBody>
        </p:sp>
        <p:sp>
          <p:nvSpPr>
            <p:cNvPr id="35848" name="Oval 8"/>
            <p:cNvSpPr>
              <a:spLocks noChangeArrowheads="1"/>
            </p:cNvSpPr>
            <p:nvPr/>
          </p:nvSpPr>
          <p:spPr bwMode="auto">
            <a:xfrm>
              <a:off x="2904" y="3864"/>
              <a:ext cx="528" cy="28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CN" sz="2800" b="1"/>
                <a:t>Z</a:t>
              </a:r>
            </a:p>
          </p:txBody>
        </p:sp>
        <p:sp>
          <p:nvSpPr>
            <p:cNvPr id="35849" name="Oval 9"/>
            <p:cNvSpPr>
              <a:spLocks noChangeArrowheads="1"/>
            </p:cNvSpPr>
            <p:nvPr/>
          </p:nvSpPr>
          <p:spPr bwMode="auto">
            <a:xfrm>
              <a:off x="2792" y="3792"/>
              <a:ext cx="769" cy="408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en-US" altLang="zh-CN" sz="2800" b="1"/>
            </a:p>
          </p:txBody>
        </p:sp>
      </p:grpSp>
      <p:cxnSp>
        <p:nvCxnSpPr>
          <p:cNvPr id="35850" name="AutoShape 10"/>
          <p:cNvCxnSpPr>
            <a:cxnSpLocks noChangeShapeType="1"/>
            <a:stCxn id="35845" idx="2"/>
            <a:endCxn id="35846" idx="2"/>
          </p:cNvCxnSpPr>
          <p:nvPr/>
        </p:nvCxnSpPr>
        <p:spPr bwMode="auto">
          <a:xfrm rot="10800000" flipH="1" flipV="1">
            <a:off x="2471739" y="4906963"/>
            <a:ext cx="1587" cy="774700"/>
          </a:xfrm>
          <a:prstGeom prst="curvedConnector3">
            <a:avLst>
              <a:gd name="adj1" fmla="val -13600000"/>
            </a:avLst>
          </a:prstGeom>
          <a:noFill/>
          <a:ln w="38100">
            <a:solidFill>
              <a:schemeClr val="tx1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5851" name="AutoShape 11"/>
          <p:cNvCxnSpPr>
            <a:cxnSpLocks noChangeShapeType="1"/>
            <a:stCxn id="35845" idx="6"/>
            <a:endCxn id="35847" idx="2"/>
          </p:cNvCxnSpPr>
          <p:nvPr/>
        </p:nvCxnSpPr>
        <p:spPr bwMode="auto">
          <a:xfrm>
            <a:off x="3335338" y="4906963"/>
            <a:ext cx="1676400" cy="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5852" name="AutoShape 12"/>
          <p:cNvCxnSpPr>
            <a:cxnSpLocks noChangeShapeType="1"/>
            <a:stCxn id="35847" idx="6"/>
            <a:endCxn id="35849" idx="6"/>
          </p:cNvCxnSpPr>
          <p:nvPr/>
        </p:nvCxnSpPr>
        <p:spPr bwMode="auto">
          <a:xfrm>
            <a:off x="5875339" y="4906963"/>
            <a:ext cx="242887" cy="736600"/>
          </a:xfrm>
          <a:prstGeom prst="curvedConnector3">
            <a:avLst>
              <a:gd name="adj1" fmla="val 188236"/>
            </a:avLst>
          </a:prstGeom>
          <a:noFill/>
          <a:ln w="38100">
            <a:solidFill>
              <a:schemeClr val="tx1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5853" name="AutoShape 13"/>
          <p:cNvCxnSpPr>
            <a:cxnSpLocks noChangeShapeType="1"/>
            <a:stCxn id="35846" idx="5"/>
            <a:endCxn id="35849" idx="3"/>
          </p:cNvCxnSpPr>
          <p:nvPr/>
        </p:nvCxnSpPr>
        <p:spPr bwMode="auto">
          <a:xfrm rot="16200000" flipH="1">
            <a:off x="4115594" y="4936332"/>
            <a:ext cx="33338" cy="1863725"/>
          </a:xfrm>
          <a:prstGeom prst="curvedConnector3">
            <a:avLst>
              <a:gd name="adj1" fmla="val 1033333"/>
            </a:avLst>
          </a:prstGeom>
          <a:noFill/>
          <a:ln w="38100">
            <a:solidFill>
              <a:schemeClr val="tx1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5854" name="未知"/>
          <p:cNvSpPr>
            <a:spLocks/>
          </p:cNvSpPr>
          <p:nvPr/>
        </p:nvSpPr>
        <p:spPr bwMode="auto">
          <a:xfrm>
            <a:off x="4679950" y="4984750"/>
            <a:ext cx="361950" cy="509588"/>
          </a:xfrm>
          <a:custGeom>
            <a:avLst/>
            <a:gdLst>
              <a:gd name="T0" fmla="*/ 168 w 228"/>
              <a:gd name="T1" fmla="*/ 321 h 321"/>
              <a:gd name="T2" fmla="*/ 10 w 228"/>
              <a:gd name="T3" fmla="*/ 189 h 321"/>
              <a:gd name="T4" fmla="*/ 228 w 228"/>
              <a:gd name="T5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28" h="321">
                <a:moveTo>
                  <a:pt x="168" y="321"/>
                </a:moveTo>
                <a:cubicBezTo>
                  <a:pt x="84" y="281"/>
                  <a:pt x="0" y="242"/>
                  <a:pt x="10" y="189"/>
                </a:cubicBezTo>
                <a:cubicBezTo>
                  <a:pt x="20" y="136"/>
                  <a:pt x="124" y="68"/>
                  <a:pt x="228" y="0"/>
                </a:cubicBezTo>
              </a:path>
            </a:pathLst>
          </a:custGeom>
          <a:noFill/>
          <a:ln w="38100" cmpd="sng">
            <a:solidFill>
              <a:schemeClr val="tx1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5855" name="未知"/>
          <p:cNvSpPr>
            <a:spLocks/>
          </p:cNvSpPr>
          <p:nvPr/>
        </p:nvSpPr>
        <p:spPr bwMode="auto">
          <a:xfrm>
            <a:off x="3305175" y="5473700"/>
            <a:ext cx="1562100" cy="160338"/>
          </a:xfrm>
          <a:custGeom>
            <a:avLst/>
            <a:gdLst>
              <a:gd name="T0" fmla="*/ 984 w 984"/>
              <a:gd name="T1" fmla="*/ 128 h 128"/>
              <a:gd name="T2" fmla="*/ 534 w 984"/>
              <a:gd name="T3" fmla="*/ 2 h 128"/>
              <a:gd name="T4" fmla="*/ 0 w 984"/>
              <a:gd name="T5" fmla="*/ 113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984" h="128">
                <a:moveTo>
                  <a:pt x="984" y="128"/>
                </a:moveTo>
                <a:cubicBezTo>
                  <a:pt x="841" y="66"/>
                  <a:pt x="698" y="4"/>
                  <a:pt x="534" y="2"/>
                </a:cubicBezTo>
                <a:cubicBezTo>
                  <a:pt x="370" y="0"/>
                  <a:pt x="185" y="56"/>
                  <a:pt x="0" y="113"/>
                </a:cubicBezTo>
              </a:path>
            </a:pathLst>
          </a:custGeom>
          <a:noFill/>
          <a:ln w="38100" cmpd="sng">
            <a:solidFill>
              <a:schemeClr val="tx1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5856" name="Text Box 16"/>
          <p:cNvSpPr txBox="1">
            <a:spLocks noChangeArrowheads="1"/>
          </p:cNvSpPr>
          <p:nvPr/>
        </p:nvSpPr>
        <p:spPr bwMode="auto">
          <a:xfrm>
            <a:off x="3910013" y="4462463"/>
            <a:ext cx="309562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800" b="1" i="1"/>
              <a:t>1</a:t>
            </a:r>
          </a:p>
        </p:txBody>
      </p:sp>
      <p:sp>
        <p:nvSpPr>
          <p:cNvPr id="35857" name="Text Box 17"/>
          <p:cNvSpPr txBox="1">
            <a:spLocks noChangeArrowheads="1"/>
          </p:cNvSpPr>
          <p:nvPr/>
        </p:nvSpPr>
        <p:spPr bwMode="auto">
          <a:xfrm>
            <a:off x="1711326" y="4992688"/>
            <a:ext cx="309563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800" b="1" i="1"/>
              <a:t>0</a:t>
            </a:r>
          </a:p>
        </p:txBody>
      </p:sp>
      <p:sp>
        <p:nvSpPr>
          <p:cNvPr id="35858" name="Text Box 18"/>
          <p:cNvSpPr txBox="1">
            <a:spLocks noChangeArrowheads="1"/>
          </p:cNvSpPr>
          <p:nvPr/>
        </p:nvSpPr>
        <p:spPr bwMode="auto">
          <a:xfrm>
            <a:off x="3946526" y="5037138"/>
            <a:ext cx="309563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800" b="1" i="1"/>
              <a:t>0</a:t>
            </a:r>
          </a:p>
        </p:txBody>
      </p:sp>
      <p:sp>
        <p:nvSpPr>
          <p:cNvPr id="35859" name="Text Box 19"/>
          <p:cNvSpPr txBox="1">
            <a:spLocks noChangeArrowheads="1"/>
          </p:cNvSpPr>
          <p:nvPr/>
        </p:nvSpPr>
        <p:spPr bwMode="auto">
          <a:xfrm>
            <a:off x="3933826" y="5576888"/>
            <a:ext cx="309563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800" b="1" i="1"/>
              <a:t>1</a:t>
            </a:r>
          </a:p>
        </p:txBody>
      </p:sp>
      <p:sp>
        <p:nvSpPr>
          <p:cNvPr id="35860" name="Text Box 20"/>
          <p:cNvSpPr txBox="1">
            <a:spLocks noChangeArrowheads="1"/>
          </p:cNvSpPr>
          <p:nvPr/>
        </p:nvSpPr>
        <p:spPr bwMode="auto">
          <a:xfrm>
            <a:off x="4362451" y="4986338"/>
            <a:ext cx="309563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800" b="1" i="1"/>
              <a:t>1</a:t>
            </a:r>
          </a:p>
        </p:txBody>
      </p:sp>
      <p:sp>
        <p:nvSpPr>
          <p:cNvPr id="35861" name="Text Box 21"/>
          <p:cNvSpPr txBox="1">
            <a:spLocks noChangeArrowheads="1"/>
          </p:cNvSpPr>
          <p:nvPr/>
        </p:nvSpPr>
        <p:spPr bwMode="auto">
          <a:xfrm>
            <a:off x="6353176" y="5024438"/>
            <a:ext cx="309563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800" b="1" i="1"/>
              <a:t>0</a:t>
            </a:r>
          </a:p>
        </p:txBody>
      </p:sp>
      <p:sp>
        <p:nvSpPr>
          <p:cNvPr id="35863" name="Rectangle 23"/>
          <p:cNvSpPr>
            <a:spLocks noChangeArrowheads="1"/>
          </p:cNvSpPr>
          <p:nvPr/>
        </p:nvSpPr>
        <p:spPr bwMode="auto">
          <a:xfrm>
            <a:off x="7029450" y="4460875"/>
            <a:ext cx="3263900" cy="2103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/>
            <a:r>
              <a:rPr lang="zh-CN" altLang="en-US" sz="2000" b="1" dirty="0">
                <a:solidFill>
                  <a:srgbClr val="FFC000"/>
                </a:solidFill>
                <a:latin typeface="Times New Roman" panose="02020603050405020304" pitchFamily="18" charset="0"/>
                <a:ea typeface="楷体_GB2312" pitchFamily="49" charset="-122"/>
              </a:rPr>
              <a:t>如：符号串</a:t>
            </a:r>
            <a:r>
              <a:rPr lang="en-US" altLang="zh-CN" sz="2000" b="1" dirty="0">
                <a:solidFill>
                  <a:srgbClr val="FFC000"/>
                </a:solidFill>
                <a:latin typeface="Times New Roman" panose="02020603050405020304" pitchFamily="18" charset="0"/>
                <a:ea typeface="楷体_GB2312" pitchFamily="49" charset="-122"/>
              </a:rPr>
              <a:t>0110</a:t>
            </a:r>
            <a:r>
              <a:rPr lang="zh-CN" altLang="en-US" sz="2000" b="1" dirty="0">
                <a:solidFill>
                  <a:srgbClr val="FFC000"/>
                </a:solidFill>
                <a:latin typeface="Times New Roman" panose="02020603050405020304" pitchFamily="18" charset="0"/>
                <a:ea typeface="楷体_GB2312" pitchFamily="49" charset="-122"/>
              </a:rPr>
              <a:t>是上述文法Ｇ</a:t>
            </a:r>
            <a:r>
              <a:rPr lang="en-US" altLang="zh-CN" sz="2000" b="1" dirty="0">
                <a:solidFill>
                  <a:srgbClr val="FFC000"/>
                </a:solidFill>
                <a:latin typeface="Times New Roman" panose="02020603050405020304" pitchFamily="18" charset="0"/>
                <a:ea typeface="楷体_GB2312" pitchFamily="49" charset="-122"/>
              </a:rPr>
              <a:t>[Z]</a:t>
            </a:r>
            <a:r>
              <a:rPr lang="zh-CN" altLang="en-US" sz="2000" b="1" dirty="0">
                <a:solidFill>
                  <a:srgbClr val="FFC000"/>
                </a:solidFill>
                <a:latin typeface="Times New Roman" panose="02020603050405020304" pitchFamily="18" charset="0"/>
                <a:ea typeface="楷体_GB2312" pitchFamily="49" charset="-122"/>
              </a:rPr>
              <a:t>的句子</a:t>
            </a:r>
            <a:endParaRPr lang="en-US" altLang="zh-CN" sz="2000" b="1" dirty="0">
              <a:solidFill>
                <a:srgbClr val="FFC000"/>
              </a:solidFill>
              <a:latin typeface="Times New Roman" panose="02020603050405020304" pitchFamily="18" charset="0"/>
              <a:ea typeface="楷体_GB2312" pitchFamily="49" charset="-122"/>
            </a:endParaRPr>
          </a:p>
          <a:p>
            <a:pPr algn="just"/>
            <a:endParaRPr lang="en-US" altLang="zh-CN" sz="1200" b="1" dirty="0">
              <a:solidFill>
                <a:srgbClr val="FFC000"/>
              </a:solidFill>
              <a:latin typeface="Times New Roman" panose="02020603050405020304" pitchFamily="18" charset="0"/>
              <a:ea typeface="楷体_GB2312" pitchFamily="49" charset="-122"/>
            </a:endParaRPr>
          </a:p>
          <a:p>
            <a:pPr algn="just"/>
            <a:r>
              <a:rPr lang="zh-CN" altLang="en-US" sz="2000" b="1" dirty="0">
                <a:solidFill>
                  <a:srgbClr val="FFC000"/>
                </a:solidFill>
                <a:latin typeface="Times New Roman" panose="02020603050405020304" pitchFamily="18" charset="0"/>
                <a:ea typeface="楷体_GB2312" pitchFamily="49" charset="-122"/>
              </a:rPr>
              <a:t>因为：从开始状态</a:t>
            </a:r>
            <a:r>
              <a:rPr lang="en-US" altLang="zh-CN" sz="2000" b="1" dirty="0">
                <a:solidFill>
                  <a:srgbClr val="FFC000"/>
                </a:solidFill>
                <a:latin typeface="Times New Roman" panose="02020603050405020304" pitchFamily="18" charset="0"/>
                <a:ea typeface="楷体_GB2312" pitchFamily="49" charset="-122"/>
              </a:rPr>
              <a:t>S</a:t>
            </a:r>
            <a:r>
              <a:rPr lang="zh-CN" altLang="en-US" sz="2000" b="1" dirty="0">
                <a:solidFill>
                  <a:srgbClr val="FFC000"/>
                </a:solidFill>
                <a:latin typeface="Times New Roman" panose="02020603050405020304" pitchFamily="18" charset="0"/>
                <a:ea typeface="楷体_GB2312" pitchFamily="49" charset="-122"/>
              </a:rPr>
              <a:t>出发，读入</a:t>
            </a:r>
            <a:r>
              <a:rPr lang="en-US" altLang="zh-CN" sz="2000" b="1" dirty="0">
                <a:solidFill>
                  <a:srgbClr val="FFC000"/>
                </a:solidFill>
                <a:latin typeface="Times New Roman" panose="02020603050405020304" pitchFamily="18" charset="0"/>
                <a:ea typeface="楷体_GB2312" pitchFamily="49" charset="-122"/>
              </a:rPr>
              <a:t>0</a:t>
            </a:r>
            <a:r>
              <a:rPr lang="zh-CN" altLang="en-US" sz="2000" b="1" dirty="0">
                <a:solidFill>
                  <a:srgbClr val="FFC000"/>
                </a:solidFill>
                <a:latin typeface="Times New Roman" panose="02020603050405020304" pitchFamily="18" charset="0"/>
                <a:ea typeface="楷体_GB2312" pitchFamily="49" charset="-122"/>
              </a:rPr>
              <a:t>转入</a:t>
            </a:r>
            <a:r>
              <a:rPr lang="en-US" altLang="zh-CN" sz="2000" b="1" dirty="0">
                <a:solidFill>
                  <a:srgbClr val="FFC000"/>
                </a:solidFill>
                <a:latin typeface="Times New Roman" panose="02020603050405020304" pitchFamily="18" charset="0"/>
                <a:ea typeface="楷体_GB2312" pitchFamily="49" charset="-122"/>
              </a:rPr>
              <a:t>V</a:t>
            </a:r>
            <a:r>
              <a:rPr lang="zh-CN" altLang="en-US" sz="2000" b="1" dirty="0">
                <a:solidFill>
                  <a:srgbClr val="FFC000"/>
                </a:solidFill>
                <a:latin typeface="Times New Roman" panose="02020603050405020304" pitchFamily="18" charset="0"/>
                <a:ea typeface="楷体_GB2312" pitchFamily="49" charset="-122"/>
              </a:rPr>
              <a:t>，再读入</a:t>
            </a:r>
            <a:r>
              <a:rPr lang="en-US" altLang="zh-CN" sz="2000" b="1" dirty="0">
                <a:solidFill>
                  <a:srgbClr val="FFC000"/>
                </a:solidFill>
                <a:latin typeface="Times New Roman" panose="02020603050405020304" pitchFamily="18" charset="0"/>
                <a:ea typeface="楷体_GB2312" pitchFamily="49" charset="-122"/>
              </a:rPr>
              <a:t>1</a:t>
            </a:r>
            <a:r>
              <a:rPr lang="zh-CN" altLang="en-US" sz="2000" b="1" dirty="0">
                <a:solidFill>
                  <a:srgbClr val="FFC000"/>
                </a:solidFill>
                <a:latin typeface="Times New Roman" panose="02020603050405020304" pitchFamily="18" charset="0"/>
                <a:ea typeface="楷体_GB2312" pitchFamily="49" charset="-122"/>
              </a:rPr>
              <a:t>转入</a:t>
            </a:r>
            <a:r>
              <a:rPr lang="en-US" altLang="zh-CN" sz="2000" b="1" dirty="0">
                <a:solidFill>
                  <a:srgbClr val="FFC000"/>
                </a:solidFill>
                <a:latin typeface="Times New Roman" panose="02020603050405020304" pitchFamily="18" charset="0"/>
                <a:ea typeface="楷体_GB2312" pitchFamily="49" charset="-122"/>
              </a:rPr>
              <a:t>Z</a:t>
            </a:r>
            <a:r>
              <a:rPr lang="zh-CN" altLang="en-US" sz="2000" b="1" dirty="0">
                <a:solidFill>
                  <a:srgbClr val="FFC000"/>
                </a:solidFill>
                <a:latin typeface="Times New Roman" panose="02020603050405020304" pitchFamily="18" charset="0"/>
                <a:ea typeface="楷体_GB2312" pitchFamily="49" charset="-122"/>
              </a:rPr>
              <a:t>，再读入</a:t>
            </a:r>
            <a:r>
              <a:rPr lang="en-US" altLang="zh-CN" sz="2000" b="1" dirty="0">
                <a:solidFill>
                  <a:srgbClr val="FFC000"/>
                </a:solidFill>
                <a:latin typeface="Times New Roman" panose="02020603050405020304" pitchFamily="18" charset="0"/>
                <a:ea typeface="楷体_GB2312" pitchFamily="49" charset="-122"/>
              </a:rPr>
              <a:t>1</a:t>
            </a:r>
            <a:r>
              <a:rPr lang="zh-CN" altLang="en-US" sz="2000" b="1" dirty="0">
                <a:solidFill>
                  <a:srgbClr val="FFC000"/>
                </a:solidFill>
                <a:latin typeface="Times New Roman" panose="02020603050405020304" pitchFamily="18" charset="0"/>
                <a:ea typeface="楷体_GB2312" pitchFamily="49" charset="-122"/>
              </a:rPr>
              <a:t>转入</a:t>
            </a:r>
            <a:r>
              <a:rPr lang="en-US" altLang="zh-CN" sz="2000" b="1" dirty="0">
                <a:solidFill>
                  <a:srgbClr val="FFC000"/>
                </a:solidFill>
                <a:latin typeface="Times New Roman" panose="02020603050405020304" pitchFamily="18" charset="0"/>
                <a:ea typeface="楷体_GB2312" pitchFamily="49" charset="-122"/>
              </a:rPr>
              <a:t>U</a:t>
            </a:r>
            <a:r>
              <a:rPr lang="zh-CN" altLang="en-US" sz="2000" b="1" dirty="0">
                <a:solidFill>
                  <a:srgbClr val="FFC000"/>
                </a:solidFill>
                <a:latin typeface="Times New Roman" panose="02020603050405020304" pitchFamily="18" charset="0"/>
                <a:ea typeface="楷体_GB2312" pitchFamily="49" charset="-122"/>
              </a:rPr>
              <a:t>，最后读入</a:t>
            </a:r>
            <a:r>
              <a:rPr lang="en-US" altLang="zh-CN" sz="2000" b="1" dirty="0">
                <a:solidFill>
                  <a:srgbClr val="FFC000"/>
                </a:solidFill>
                <a:latin typeface="Times New Roman" panose="02020603050405020304" pitchFamily="18" charset="0"/>
                <a:ea typeface="楷体_GB2312" pitchFamily="49" charset="-122"/>
              </a:rPr>
              <a:t>0</a:t>
            </a:r>
            <a:r>
              <a:rPr lang="zh-CN" altLang="en-US" sz="2000" b="1" dirty="0">
                <a:solidFill>
                  <a:srgbClr val="FFC000"/>
                </a:solidFill>
                <a:latin typeface="Times New Roman" panose="02020603050405020304" pitchFamily="18" charset="0"/>
                <a:ea typeface="楷体_GB2312" pitchFamily="49" charset="-122"/>
              </a:rPr>
              <a:t>转入</a:t>
            </a:r>
            <a:r>
              <a:rPr lang="en-US" altLang="zh-CN" sz="2000" b="1" dirty="0">
                <a:solidFill>
                  <a:srgbClr val="FFC000"/>
                </a:solidFill>
                <a:latin typeface="Times New Roman" panose="02020603050405020304" pitchFamily="18" charset="0"/>
                <a:ea typeface="楷体_GB2312" pitchFamily="49" charset="-122"/>
              </a:rPr>
              <a:t>Z</a:t>
            </a:r>
            <a:r>
              <a:rPr lang="zh-CN" altLang="en-US" sz="2000" b="1" dirty="0">
                <a:solidFill>
                  <a:srgbClr val="FFC000"/>
                </a:solidFill>
                <a:latin typeface="Times New Roman" panose="02020603050405020304" pitchFamily="18" charset="0"/>
                <a:ea typeface="楷体_GB2312" pitchFamily="49" charset="-122"/>
              </a:rPr>
              <a:t>，且</a:t>
            </a:r>
            <a:r>
              <a:rPr lang="en-US" altLang="zh-CN" sz="2000" b="1" dirty="0">
                <a:solidFill>
                  <a:srgbClr val="FFC000"/>
                </a:solidFill>
                <a:latin typeface="Times New Roman" panose="02020603050405020304" pitchFamily="18" charset="0"/>
                <a:ea typeface="楷体_GB2312" pitchFamily="49" charset="-122"/>
              </a:rPr>
              <a:t>Z</a:t>
            </a:r>
            <a:r>
              <a:rPr lang="zh-CN" altLang="en-US" sz="2000" b="1" dirty="0">
                <a:solidFill>
                  <a:srgbClr val="FFC000"/>
                </a:solidFill>
                <a:latin typeface="Times New Roman" panose="02020603050405020304" pitchFamily="18" charset="0"/>
                <a:ea typeface="楷体_GB2312" pitchFamily="49" charset="-122"/>
              </a:rPr>
              <a:t>是终态</a:t>
            </a:r>
            <a:r>
              <a:rPr lang="zh-CN" altLang="en-US" sz="2000" b="1" dirty="0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</a:rPr>
              <a:t>。</a:t>
            </a:r>
          </a:p>
        </p:txBody>
      </p:sp>
      <p:sp>
        <p:nvSpPr>
          <p:cNvPr id="35864" name="Rectangle 24"/>
          <p:cNvSpPr>
            <a:spLocks noChangeArrowheads="1"/>
          </p:cNvSpPr>
          <p:nvPr/>
        </p:nvSpPr>
        <p:spPr bwMode="auto">
          <a:xfrm>
            <a:off x="1611313" y="193675"/>
            <a:ext cx="8839200" cy="1481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419100" indent="-382588" eaLnBrk="0" hangingPunct="0"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"/>
              <a:defRPr sz="3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22313" indent="-273050" eaLnBrk="0" hangingPunct="0"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004888" indent="-255588" eaLnBrk="0" hangingPunct="0"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○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279525" indent="-236538" eaLnBrk="0" hangingPunct="0"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1489075" indent="-182563" eaLnBrk="0" hangingPunct="0"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1946275" indent="-1825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403475" indent="-1825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2860675" indent="-1825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317875" indent="-1825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lnSpc>
                <a:spcPct val="120000"/>
              </a:lnSpc>
              <a:buFont typeface="Wingdings 2" panose="05020102010507070707" pitchFamily="18" charset="2"/>
              <a:buNone/>
            </a:pPr>
            <a:endParaRPr lang="zh-CN" altLang="en-US" sz="3200" b="1" dirty="0">
              <a:latin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Bef>
                <a:spcPct val="0"/>
              </a:spcBef>
              <a:buFont typeface="Wingdings 2" panose="05020102010507070707" pitchFamily="18" charset="2"/>
              <a:buNone/>
            </a:pPr>
            <a:r>
              <a:rPr lang="en-US" altLang="zh-CN" sz="2800" b="1" dirty="0">
                <a:solidFill>
                  <a:srgbClr val="FFC000"/>
                </a:solidFill>
                <a:latin typeface="楷体_GB2312" pitchFamily="49" charset="-122"/>
                <a:ea typeface="楷体_GB2312" pitchFamily="49" charset="-122"/>
              </a:rPr>
              <a:t>1</a:t>
            </a:r>
            <a:r>
              <a:rPr lang="zh-CN" altLang="en-US" sz="2800" b="1" dirty="0">
                <a:solidFill>
                  <a:srgbClr val="FFC000"/>
                </a:solidFill>
                <a:latin typeface="楷体_GB2312" pitchFamily="49" charset="-122"/>
                <a:ea typeface="楷体_GB2312" pitchFamily="49" charset="-122"/>
              </a:rPr>
              <a:t>、由左线性</a:t>
            </a:r>
            <a:r>
              <a:rPr lang="en-US" altLang="zh-CN" sz="2800" b="1" dirty="0" err="1">
                <a:solidFill>
                  <a:srgbClr val="FFC000"/>
                </a:solidFill>
                <a:latin typeface="楷体_GB2312" pitchFamily="49" charset="-122"/>
                <a:ea typeface="楷体_GB2312" pitchFamily="49" charset="-122"/>
              </a:rPr>
              <a:t>文法构造状态转换图</a:t>
            </a:r>
            <a:endParaRPr lang="en-US" altLang="zh-CN" sz="2800" b="1" dirty="0">
              <a:solidFill>
                <a:srgbClr val="FFC000"/>
              </a:solidFill>
              <a:latin typeface="楷体_GB2312" pitchFamily="49" charset="-122"/>
              <a:ea typeface="楷体_GB2312" pitchFamily="49" charset="-122"/>
            </a:endParaRPr>
          </a:p>
          <a:p>
            <a:pPr>
              <a:lnSpc>
                <a:spcPct val="120000"/>
              </a:lnSpc>
              <a:buFont typeface="Wingdings 2" panose="05020102010507070707" pitchFamily="18" charset="2"/>
              <a:buNone/>
            </a:pPr>
            <a:endParaRPr lang="zh-CN" altLang="en-US" sz="2800" b="1" dirty="0">
              <a:solidFill>
                <a:srgbClr val="FFFF00"/>
              </a:solidFill>
              <a:latin typeface="楷体_GB2312" pitchFamily="49" charset="-122"/>
              <a:ea typeface="楷体_GB2312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30467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58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58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58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58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358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358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358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358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358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358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358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358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358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358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5" dur="500"/>
                                        <p:tgtEl>
                                          <p:spTgt spid="358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 nodeType="clickPar">
                      <p:stCondLst>
                        <p:cond delay="indefinite"/>
                      </p:stCondLst>
                      <p:childTnLst>
                        <p:par>
                          <p:cTn id="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0" dur="500"/>
                                        <p:tgtEl>
                                          <p:spTgt spid="358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856" grpId="0"/>
      <p:bldP spid="35857" grpId="0"/>
      <p:bldP spid="35858" grpId="0"/>
      <p:bldP spid="35859" grpId="0"/>
      <p:bldP spid="35860" grpId="0"/>
      <p:bldP spid="35861" grpId="0"/>
      <p:bldP spid="3586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7A421-E136-4DD7-B7D2-459B76CB30A8}" type="slidenum">
              <a:rPr lang="zh-CN" altLang="en-US"/>
              <a:pPr/>
              <a:t>27</a:t>
            </a:fld>
            <a:endParaRPr lang="en-US" altLang="zh-CN"/>
          </a:p>
        </p:txBody>
      </p:sp>
      <p:grpSp>
        <p:nvGrpSpPr>
          <p:cNvPr id="37891" name="Group 3"/>
          <p:cNvGrpSpPr>
            <a:grpSpLocks/>
          </p:cNvGrpSpPr>
          <p:nvPr/>
        </p:nvGrpSpPr>
        <p:grpSpPr bwMode="auto">
          <a:xfrm>
            <a:off x="2008188" y="5133975"/>
            <a:ext cx="4951412" cy="1633538"/>
            <a:chOff x="0" y="0"/>
            <a:chExt cx="3119" cy="1029"/>
          </a:xfrm>
        </p:grpSpPr>
        <p:sp>
          <p:nvSpPr>
            <p:cNvPr id="37892" name="Oval 4"/>
            <p:cNvSpPr>
              <a:spLocks noChangeArrowheads="1"/>
            </p:cNvSpPr>
            <p:nvPr/>
          </p:nvSpPr>
          <p:spPr bwMode="auto">
            <a:xfrm>
              <a:off x="487" y="140"/>
              <a:ext cx="528" cy="28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CN" sz="28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S</a:t>
              </a:r>
            </a:p>
          </p:txBody>
        </p:sp>
        <p:sp>
          <p:nvSpPr>
            <p:cNvPr id="37893" name="Oval 5"/>
            <p:cNvSpPr>
              <a:spLocks noChangeArrowheads="1"/>
            </p:cNvSpPr>
            <p:nvPr/>
          </p:nvSpPr>
          <p:spPr bwMode="auto">
            <a:xfrm>
              <a:off x="487" y="628"/>
              <a:ext cx="528" cy="28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CN" sz="28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V</a:t>
              </a:r>
            </a:p>
          </p:txBody>
        </p:sp>
        <p:sp>
          <p:nvSpPr>
            <p:cNvPr id="37894" name="Oval 6"/>
            <p:cNvSpPr>
              <a:spLocks noChangeArrowheads="1"/>
            </p:cNvSpPr>
            <p:nvPr/>
          </p:nvSpPr>
          <p:spPr bwMode="auto">
            <a:xfrm>
              <a:off x="2087" y="140"/>
              <a:ext cx="528" cy="28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CN" sz="28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U</a:t>
              </a:r>
            </a:p>
          </p:txBody>
        </p:sp>
        <p:sp>
          <p:nvSpPr>
            <p:cNvPr id="37895" name="Oval 7"/>
            <p:cNvSpPr>
              <a:spLocks noChangeArrowheads="1"/>
            </p:cNvSpPr>
            <p:nvPr/>
          </p:nvSpPr>
          <p:spPr bwMode="auto">
            <a:xfrm>
              <a:off x="2111" y="612"/>
              <a:ext cx="528" cy="28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CN" sz="2800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Z</a:t>
              </a:r>
            </a:p>
          </p:txBody>
        </p:sp>
        <p:sp>
          <p:nvSpPr>
            <p:cNvPr id="37896" name="Oval 8"/>
            <p:cNvSpPr>
              <a:spLocks noChangeArrowheads="1"/>
            </p:cNvSpPr>
            <p:nvPr/>
          </p:nvSpPr>
          <p:spPr bwMode="auto">
            <a:xfrm>
              <a:off x="1999" y="540"/>
              <a:ext cx="769" cy="408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en-US" altLang="zh-CN" sz="2800" b="1"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cxnSp>
          <p:nvCxnSpPr>
            <p:cNvPr id="37897" name="AutoShape 9"/>
            <p:cNvCxnSpPr>
              <a:cxnSpLocks noChangeShapeType="1"/>
              <a:stCxn id="37892" idx="2"/>
              <a:endCxn id="37893" idx="2"/>
            </p:cNvCxnSpPr>
            <p:nvPr/>
          </p:nvCxnSpPr>
          <p:spPr bwMode="auto">
            <a:xfrm rot="10800000" flipH="1" flipV="1">
              <a:off x="479" y="280"/>
              <a:ext cx="1" cy="488"/>
            </a:xfrm>
            <a:prstGeom prst="curvedConnector3">
              <a:avLst>
                <a:gd name="adj1" fmla="val -25000000"/>
              </a:avLst>
            </a:prstGeom>
            <a:noFill/>
            <a:ln w="38100">
              <a:solidFill>
                <a:schemeClr val="tx1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7898" name="AutoShape 10"/>
            <p:cNvCxnSpPr>
              <a:cxnSpLocks noChangeShapeType="1"/>
              <a:stCxn id="37892" idx="6"/>
              <a:endCxn id="37894" idx="2"/>
            </p:cNvCxnSpPr>
            <p:nvPr/>
          </p:nvCxnSpPr>
          <p:spPr bwMode="auto">
            <a:xfrm>
              <a:off x="1023" y="280"/>
              <a:ext cx="1056" cy="0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7899" name="AutoShape 11"/>
            <p:cNvCxnSpPr>
              <a:cxnSpLocks noChangeShapeType="1"/>
              <a:stCxn id="37894" idx="6"/>
              <a:endCxn id="37896" idx="6"/>
            </p:cNvCxnSpPr>
            <p:nvPr/>
          </p:nvCxnSpPr>
          <p:spPr bwMode="auto">
            <a:xfrm>
              <a:off x="2623" y="280"/>
              <a:ext cx="153" cy="464"/>
            </a:xfrm>
            <a:prstGeom prst="curvedConnector3">
              <a:avLst>
                <a:gd name="adj1" fmla="val 188236"/>
              </a:avLst>
            </a:prstGeom>
            <a:noFill/>
            <a:ln w="38100">
              <a:solidFill>
                <a:schemeClr val="tx1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7900" name="AutoShape 12"/>
            <p:cNvCxnSpPr>
              <a:cxnSpLocks noChangeShapeType="1"/>
              <a:stCxn id="37893" idx="5"/>
              <a:endCxn id="37896" idx="3"/>
            </p:cNvCxnSpPr>
            <p:nvPr/>
          </p:nvCxnSpPr>
          <p:spPr bwMode="auto">
            <a:xfrm rot="16200000" flipH="1">
              <a:off x="1512" y="297"/>
              <a:ext cx="21" cy="1174"/>
            </a:xfrm>
            <a:prstGeom prst="curvedConnector3">
              <a:avLst>
                <a:gd name="adj1" fmla="val 519046"/>
              </a:avLst>
            </a:prstGeom>
            <a:noFill/>
            <a:ln w="38100">
              <a:solidFill>
                <a:schemeClr val="tx1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37901" name="未知"/>
            <p:cNvSpPr>
              <a:spLocks/>
            </p:cNvSpPr>
            <p:nvPr/>
          </p:nvSpPr>
          <p:spPr bwMode="auto">
            <a:xfrm>
              <a:off x="1870" y="329"/>
              <a:ext cx="228" cy="321"/>
            </a:xfrm>
            <a:custGeom>
              <a:avLst/>
              <a:gdLst>
                <a:gd name="T0" fmla="*/ 168 w 228"/>
                <a:gd name="T1" fmla="*/ 321 h 321"/>
                <a:gd name="T2" fmla="*/ 10 w 228"/>
                <a:gd name="T3" fmla="*/ 189 h 321"/>
                <a:gd name="T4" fmla="*/ 228 w 228"/>
                <a:gd name="T5" fmla="*/ 0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8" h="321">
                  <a:moveTo>
                    <a:pt x="168" y="321"/>
                  </a:moveTo>
                  <a:cubicBezTo>
                    <a:pt x="84" y="281"/>
                    <a:pt x="0" y="242"/>
                    <a:pt x="10" y="189"/>
                  </a:cubicBezTo>
                  <a:cubicBezTo>
                    <a:pt x="20" y="136"/>
                    <a:pt x="124" y="68"/>
                    <a:pt x="228" y="0"/>
                  </a:cubicBezTo>
                </a:path>
              </a:pathLst>
            </a:custGeom>
            <a:noFill/>
            <a:ln w="38100" cmpd="sng">
              <a:solidFill>
                <a:schemeClr val="tx1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02" name="未知"/>
            <p:cNvSpPr>
              <a:spLocks/>
            </p:cNvSpPr>
            <p:nvPr/>
          </p:nvSpPr>
          <p:spPr bwMode="auto">
            <a:xfrm>
              <a:off x="1004" y="637"/>
              <a:ext cx="984" cy="101"/>
            </a:xfrm>
            <a:custGeom>
              <a:avLst/>
              <a:gdLst>
                <a:gd name="T0" fmla="*/ 984 w 984"/>
                <a:gd name="T1" fmla="*/ 128 h 128"/>
                <a:gd name="T2" fmla="*/ 534 w 984"/>
                <a:gd name="T3" fmla="*/ 2 h 128"/>
                <a:gd name="T4" fmla="*/ 0 w 984"/>
                <a:gd name="T5" fmla="*/ 113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84" h="128">
                  <a:moveTo>
                    <a:pt x="984" y="128"/>
                  </a:moveTo>
                  <a:cubicBezTo>
                    <a:pt x="841" y="66"/>
                    <a:pt x="698" y="4"/>
                    <a:pt x="534" y="2"/>
                  </a:cubicBezTo>
                  <a:cubicBezTo>
                    <a:pt x="370" y="0"/>
                    <a:pt x="185" y="56"/>
                    <a:pt x="0" y="113"/>
                  </a:cubicBezTo>
                </a:path>
              </a:pathLst>
            </a:custGeom>
            <a:noFill/>
            <a:ln w="38100" cmpd="sng">
              <a:solidFill>
                <a:schemeClr val="tx1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03" name="Text Box 15"/>
            <p:cNvSpPr txBox="1">
              <a:spLocks noChangeArrowheads="1"/>
            </p:cNvSpPr>
            <p:nvPr/>
          </p:nvSpPr>
          <p:spPr bwMode="auto">
            <a:xfrm>
              <a:off x="1385" y="0"/>
              <a:ext cx="195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800" b="1" i="1"/>
                <a:t>1</a:t>
              </a:r>
            </a:p>
          </p:txBody>
        </p:sp>
        <p:sp>
          <p:nvSpPr>
            <p:cNvPr id="37904" name="Text Box 16"/>
            <p:cNvSpPr txBox="1">
              <a:spLocks noChangeArrowheads="1"/>
            </p:cNvSpPr>
            <p:nvPr/>
          </p:nvSpPr>
          <p:spPr bwMode="auto">
            <a:xfrm>
              <a:off x="0" y="334"/>
              <a:ext cx="195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800" b="1" i="1"/>
                <a:t>0</a:t>
              </a:r>
            </a:p>
          </p:txBody>
        </p:sp>
        <p:sp>
          <p:nvSpPr>
            <p:cNvPr id="37905" name="Text Box 17"/>
            <p:cNvSpPr txBox="1">
              <a:spLocks noChangeArrowheads="1"/>
            </p:cNvSpPr>
            <p:nvPr/>
          </p:nvSpPr>
          <p:spPr bwMode="auto">
            <a:xfrm>
              <a:off x="1408" y="362"/>
              <a:ext cx="195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800" b="1" i="1"/>
                <a:t>0</a:t>
              </a:r>
            </a:p>
          </p:txBody>
        </p:sp>
        <p:sp>
          <p:nvSpPr>
            <p:cNvPr id="37906" name="Text Box 18"/>
            <p:cNvSpPr txBox="1">
              <a:spLocks noChangeArrowheads="1"/>
            </p:cNvSpPr>
            <p:nvPr/>
          </p:nvSpPr>
          <p:spPr bwMode="auto">
            <a:xfrm>
              <a:off x="1400" y="702"/>
              <a:ext cx="195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800" b="1" i="1"/>
                <a:t>1</a:t>
              </a:r>
            </a:p>
          </p:txBody>
        </p:sp>
        <p:sp>
          <p:nvSpPr>
            <p:cNvPr id="37907" name="Text Box 19"/>
            <p:cNvSpPr txBox="1">
              <a:spLocks noChangeArrowheads="1"/>
            </p:cNvSpPr>
            <p:nvPr/>
          </p:nvSpPr>
          <p:spPr bwMode="auto">
            <a:xfrm>
              <a:off x="1670" y="330"/>
              <a:ext cx="195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800" b="1" i="1"/>
                <a:t>1</a:t>
              </a:r>
            </a:p>
          </p:txBody>
        </p:sp>
        <p:sp>
          <p:nvSpPr>
            <p:cNvPr id="37908" name="Text Box 20"/>
            <p:cNvSpPr txBox="1">
              <a:spLocks noChangeArrowheads="1"/>
            </p:cNvSpPr>
            <p:nvPr/>
          </p:nvSpPr>
          <p:spPr bwMode="auto">
            <a:xfrm>
              <a:off x="2924" y="354"/>
              <a:ext cx="195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800" b="1" i="1"/>
                <a:t>0</a:t>
              </a:r>
            </a:p>
          </p:txBody>
        </p:sp>
      </p:grpSp>
      <p:sp>
        <p:nvSpPr>
          <p:cNvPr id="37910" name="Text Box 22"/>
          <p:cNvSpPr txBox="1">
            <a:spLocks noChangeArrowheads="1"/>
          </p:cNvSpPr>
          <p:nvPr/>
        </p:nvSpPr>
        <p:spPr bwMode="auto">
          <a:xfrm>
            <a:off x="9788526" y="1919288"/>
            <a:ext cx="360363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5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b="1">
                <a:effectLst>
                  <a:outerShdw blurRad="38100" dist="38100" dir="2700000" algn="tl">
                    <a:srgbClr val="000000"/>
                  </a:outerShdw>
                </a:effectLst>
                <a:latin typeface="宋体" panose="02010600030101010101" pitchFamily="2" charset="-122"/>
              </a:rPr>
              <a:t>Z</a:t>
            </a:r>
          </a:p>
        </p:txBody>
      </p:sp>
      <p:sp>
        <p:nvSpPr>
          <p:cNvPr id="37911" name="Text Box 23"/>
          <p:cNvSpPr txBox="1">
            <a:spLocks noChangeArrowheads="1"/>
          </p:cNvSpPr>
          <p:nvPr/>
        </p:nvSpPr>
        <p:spPr bwMode="auto">
          <a:xfrm>
            <a:off x="9356726" y="2351088"/>
            <a:ext cx="360363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5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b="1">
                <a:effectLst>
                  <a:outerShdw blurRad="38100" dist="38100" dir="2700000" algn="tl">
                    <a:srgbClr val="000000"/>
                  </a:outerShdw>
                </a:effectLst>
                <a:latin typeface="宋体" panose="02010600030101010101" pitchFamily="2" charset="-122"/>
              </a:rPr>
              <a:t>V</a:t>
            </a:r>
          </a:p>
        </p:txBody>
      </p:sp>
      <p:sp>
        <p:nvSpPr>
          <p:cNvPr id="37912" name="Text Box 24"/>
          <p:cNvSpPr txBox="1">
            <a:spLocks noChangeArrowheads="1"/>
          </p:cNvSpPr>
          <p:nvPr/>
        </p:nvSpPr>
        <p:spPr bwMode="auto">
          <a:xfrm>
            <a:off x="10220326" y="2344738"/>
            <a:ext cx="360363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5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b="1">
                <a:effectLst>
                  <a:outerShdw blurRad="38100" dist="38100" dir="2700000" algn="tl">
                    <a:srgbClr val="000000"/>
                  </a:outerShdw>
                </a:effectLst>
                <a:latin typeface="宋体" panose="02010600030101010101" pitchFamily="2" charset="-122"/>
              </a:rPr>
              <a:t>1</a:t>
            </a:r>
          </a:p>
        </p:txBody>
      </p:sp>
      <p:sp>
        <p:nvSpPr>
          <p:cNvPr id="37914" name="Text Box 26"/>
          <p:cNvSpPr txBox="1">
            <a:spLocks noChangeArrowheads="1"/>
          </p:cNvSpPr>
          <p:nvPr/>
        </p:nvSpPr>
        <p:spPr bwMode="auto">
          <a:xfrm>
            <a:off x="9069388" y="2705101"/>
            <a:ext cx="360362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5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b="1">
                <a:effectLst>
                  <a:outerShdw blurRad="38100" dist="38100" dir="2700000" algn="tl">
                    <a:srgbClr val="000000"/>
                  </a:outerShdw>
                </a:effectLst>
                <a:latin typeface="宋体" panose="02010600030101010101" pitchFamily="2" charset="-122"/>
              </a:rPr>
              <a:t>Z</a:t>
            </a:r>
          </a:p>
        </p:txBody>
      </p:sp>
      <p:sp>
        <p:nvSpPr>
          <p:cNvPr id="37915" name="Text Box 27"/>
          <p:cNvSpPr txBox="1">
            <a:spLocks noChangeArrowheads="1"/>
          </p:cNvSpPr>
          <p:nvPr/>
        </p:nvSpPr>
        <p:spPr bwMode="auto">
          <a:xfrm>
            <a:off x="8710613" y="3132138"/>
            <a:ext cx="360362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5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b="1">
                <a:effectLst>
                  <a:outerShdw blurRad="38100" dist="38100" dir="2700000" algn="tl">
                    <a:srgbClr val="000000"/>
                  </a:outerShdw>
                </a:effectLst>
                <a:latin typeface="宋体" panose="02010600030101010101" pitchFamily="2" charset="-122"/>
              </a:rPr>
              <a:t>U</a:t>
            </a:r>
          </a:p>
        </p:txBody>
      </p:sp>
      <p:sp>
        <p:nvSpPr>
          <p:cNvPr id="37916" name="Text Box 28"/>
          <p:cNvSpPr txBox="1">
            <a:spLocks noChangeArrowheads="1"/>
          </p:cNvSpPr>
          <p:nvPr/>
        </p:nvSpPr>
        <p:spPr bwMode="auto">
          <a:xfrm>
            <a:off x="8350251" y="3498851"/>
            <a:ext cx="36036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5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b="1">
                <a:effectLst>
                  <a:outerShdw blurRad="38100" dist="38100" dir="2700000" algn="tl">
                    <a:srgbClr val="000000"/>
                  </a:outerShdw>
                </a:effectLst>
                <a:latin typeface="宋体" panose="02010600030101010101" pitchFamily="2" charset="-122"/>
              </a:rPr>
              <a:t>Z</a:t>
            </a:r>
          </a:p>
        </p:txBody>
      </p:sp>
      <p:sp>
        <p:nvSpPr>
          <p:cNvPr id="37917" name="Text Box 29"/>
          <p:cNvSpPr txBox="1">
            <a:spLocks noChangeArrowheads="1"/>
          </p:cNvSpPr>
          <p:nvPr/>
        </p:nvSpPr>
        <p:spPr bwMode="auto">
          <a:xfrm>
            <a:off x="8061326" y="4002088"/>
            <a:ext cx="360363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5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b="1">
                <a:effectLst>
                  <a:outerShdw blurRad="38100" dist="38100" dir="2700000" algn="tl">
                    <a:srgbClr val="000000"/>
                  </a:outerShdw>
                </a:effectLst>
                <a:latin typeface="宋体" panose="02010600030101010101" pitchFamily="2" charset="-122"/>
              </a:rPr>
              <a:t>U</a:t>
            </a:r>
          </a:p>
        </p:txBody>
      </p:sp>
      <p:sp>
        <p:nvSpPr>
          <p:cNvPr id="37918" name="Text Box 30"/>
          <p:cNvSpPr txBox="1">
            <a:spLocks noChangeArrowheads="1"/>
          </p:cNvSpPr>
          <p:nvPr/>
        </p:nvSpPr>
        <p:spPr bwMode="auto">
          <a:xfrm>
            <a:off x="9717088" y="2705101"/>
            <a:ext cx="360362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5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b="1">
                <a:effectLst>
                  <a:outerShdw blurRad="38100" dist="38100" dir="2700000" algn="tl">
                    <a:srgbClr val="000000"/>
                  </a:outerShdw>
                </a:effectLst>
                <a:latin typeface="宋体" panose="02010600030101010101" pitchFamily="2" charset="-122"/>
              </a:rPr>
              <a:t>0</a:t>
            </a:r>
          </a:p>
        </p:txBody>
      </p:sp>
      <p:sp>
        <p:nvSpPr>
          <p:cNvPr id="37919" name="Text Box 31"/>
          <p:cNvSpPr txBox="1">
            <a:spLocks noChangeArrowheads="1"/>
          </p:cNvSpPr>
          <p:nvPr/>
        </p:nvSpPr>
        <p:spPr bwMode="auto">
          <a:xfrm>
            <a:off x="9358313" y="3130551"/>
            <a:ext cx="360362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5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b="1">
                <a:effectLst>
                  <a:outerShdw blurRad="38100" dist="38100" dir="2700000" algn="tl">
                    <a:srgbClr val="000000"/>
                  </a:outerShdw>
                </a:effectLst>
                <a:latin typeface="宋体" panose="02010600030101010101" pitchFamily="2" charset="-122"/>
              </a:rPr>
              <a:t>0</a:t>
            </a:r>
          </a:p>
        </p:txBody>
      </p:sp>
      <p:sp>
        <p:nvSpPr>
          <p:cNvPr id="37920" name="Text Box 32"/>
          <p:cNvSpPr txBox="1">
            <a:spLocks noChangeArrowheads="1"/>
          </p:cNvSpPr>
          <p:nvPr/>
        </p:nvSpPr>
        <p:spPr bwMode="auto">
          <a:xfrm>
            <a:off x="9069388" y="3497263"/>
            <a:ext cx="360362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5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b="1">
                <a:effectLst>
                  <a:outerShdw blurRad="38100" dist="38100" dir="2700000" algn="tl">
                    <a:srgbClr val="000000"/>
                  </a:outerShdw>
                </a:effectLst>
                <a:latin typeface="宋体" panose="02010600030101010101" pitchFamily="2" charset="-122"/>
              </a:rPr>
              <a:t>1</a:t>
            </a:r>
          </a:p>
        </p:txBody>
      </p:sp>
      <p:sp>
        <p:nvSpPr>
          <p:cNvPr id="37921" name="Text Box 33"/>
          <p:cNvSpPr txBox="1">
            <a:spLocks noChangeArrowheads="1"/>
          </p:cNvSpPr>
          <p:nvPr/>
        </p:nvSpPr>
        <p:spPr bwMode="auto">
          <a:xfrm>
            <a:off x="8637588" y="3994151"/>
            <a:ext cx="360362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5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b="1">
                <a:effectLst>
                  <a:outerShdw blurRad="38100" dist="38100" dir="2700000" algn="tl">
                    <a:srgbClr val="000000"/>
                  </a:outerShdw>
                </a:effectLst>
                <a:latin typeface="宋体" panose="02010600030101010101" pitchFamily="2" charset="-122"/>
              </a:rPr>
              <a:t>0</a:t>
            </a:r>
          </a:p>
        </p:txBody>
      </p:sp>
      <p:sp>
        <p:nvSpPr>
          <p:cNvPr id="37922" name="Line 34"/>
          <p:cNvSpPr>
            <a:spLocks noChangeShapeType="1"/>
          </p:cNvSpPr>
          <p:nvPr/>
        </p:nvSpPr>
        <p:spPr bwMode="auto">
          <a:xfrm flipH="1">
            <a:off x="9572626" y="2135189"/>
            <a:ext cx="288925" cy="288925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37923" name="Line 35"/>
          <p:cNvSpPr>
            <a:spLocks noChangeShapeType="1"/>
          </p:cNvSpPr>
          <p:nvPr/>
        </p:nvSpPr>
        <p:spPr bwMode="auto">
          <a:xfrm>
            <a:off x="10004426" y="2135189"/>
            <a:ext cx="288925" cy="288925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37924" name="Line 36"/>
          <p:cNvSpPr>
            <a:spLocks noChangeShapeType="1"/>
          </p:cNvSpPr>
          <p:nvPr/>
        </p:nvSpPr>
        <p:spPr bwMode="auto">
          <a:xfrm>
            <a:off x="9572625" y="2566989"/>
            <a:ext cx="215900" cy="217487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37925" name="Line 37"/>
          <p:cNvSpPr>
            <a:spLocks noChangeShapeType="1"/>
          </p:cNvSpPr>
          <p:nvPr/>
        </p:nvSpPr>
        <p:spPr bwMode="auto">
          <a:xfrm flipH="1">
            <a:off x="9212263" y="2568575"/>
            <a:ext cx="215900" cy="2159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37926" name="Line 38"/>
          <p:cNvSpPr>
            <a:spLocks noChangeShapeType="1"/>
          </p:cNvSpPr>
          <p:nvPr/>
        </p:nvSpPr>
        <p:spPr bwMode="auto">
          <a:xfrm flipH="1">
            <a:off x="8853488" y="3000375"/>
            <a:ext cx="215900" cy="2159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37927" name="Line 39"/>
          <p:cNvSpPr>
            <a:spLocks noChangeShapeType="1"/>
          </p:cNvSpPr>
          <p:nvPr/>
        </p:nvSpPr>
        <p:spPr bwMode="auto">
          <a:xfrm flipH="1">
            <a:off x="8564563" y="3360738"/>
            <a:ext cx="215900" cy="2159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37928" name="Line 40"/>
          <p:cNvSpPr>
            <a:spLocks noChangeShapeType="1"/>
          </p:cNvSpPr>
          <p:nvPr/>
        </p:nvSpPr>
        <p:spPr bwMode="auto">
          <a:xfrm flipH="1">
            <a:off x="8204200" y="3863975"/>
            <a:ext cx="215900" cy="2159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37929" name="Line 41"/>
          <p:cNvSpPr>
            <a:spLocks noChangeShapeType="1"/>
          </p:cNvSpPr>
          <p:nvPr/>
        </p:nvSpPr>
        <p:spPr bwMode="auto">
          <a:xfrm>
            <a:off x="9285288" y="2998789"/>
            <a:ext cx="215900" cy="217487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37930" name="Line 42"/>
          <p:cNvSpPr>
            <a:spLocks noChangeShapeType="1"/>
          </p:cNvSpPr>
          <p:nvPr/>
        </p:nvSpPr>
        <p:spPr bwMode="auto">
          <a:xfrm>
            <a:off x="8924925" y="3360739"/>
            <a:ext cx="215900" cy="217487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37931" name="Line 43"/>
          <p:cNvSpPr>
            <a:spLocks noChangeShapeType="1"/>
          </p:cNvSpPr>
          <p:nvPr/>
        </p:nvSpPr>
        <p:spPr bwMode="auto">
          <a:xfrm>
            <a:off x="8564563" y="3863975"/>
            <a:ext cx="215900" cy="217488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37936" name="Line 48"/>
          <p:cNvSpPr>
            <a:spLocks noChangeShapeType="1"/>
          </p:cNvSpPr>
          <p:nvPr/>
        </p:nvSpPr>
        <p:spPr bwMode="auto">
          <a:xfrm>
            <a:off x="8204200" y="4368800"/>
            <a:ext cx="0" cy="2159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37937" name="Text Box 49"/>
          <p:cNvSpPr txBox="1">
            <a:spLocks noChangeArrowheads="1"/>
          </p:cNvSpPr>
          <p:nvPr/>
        </p:nvSpPr>
        <p:spPr bwMode="auto">
          <a:xfrm>
            <a:off x="8061326" y="4511676"/>
            <a:ext cx="36036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5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b="1" dirty="0">
                <a:effectLst>
                  <a:outerShdw blurRad="38100" dist="38100" dir="2700000" algn="tl">
                    <a:srgbClr val="000000"/>
                  </a:outerShdw>
                </a:effectLst>
                <a:latin typeface="宋体" panose="02010600030101010101" pitchFamily="2" charset="-122"/>
              </a:rPr>
              <a:t>1</a:t>
            </a:r>
          </a:p>
        </p:txBody>
      </p:sp>
      <p:sp>
        <p:nvSpPr>
          <p:cNvPr id="37940" name="Rectangle 52"/>
          <p:cNvSpPr>
            <a:spLocks noChangeArrowheads="1"/>
          </p:cNvSpPr>
          <p:nvPr/>
        </p:nvSpPr>
        <p:spPr bwMode="auto">
          <a:xfrm>
            <a:off x="2006600" y="2290764"/>
            <a:ext cx="4572000" cy="2808287"/>
          </a:xfrm>
          <a:prstGeom prst="rect">
            <a:avLst/>
          </a:prstGeom>
          <a:noFill/>
          <a:ln w="317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zh-CN" altLang="en-US" sz="1600" b="1">
                <a:effectLst>
                  <a:outerShdw blurRad="38100" dist="38100" dir="2700000" algn="tl">
                    <a:srgbClr val="000000"/>
                  </a:outerShdw>
                </a:effectLst>
                <a:latin typeface="宋体" panose="02010600030101010101" pitchFamily="2" charset="-122"/>
              </a:rPr>
              <a:t> </a:t>
            </a:r>
            <a:r>
              <a:rPr lang="zh-CN" altLang="en-US" sz="20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步骤       当前状态           </a:t>
            </a:r>
            <a:r>
              <a:rPr lang="en-US" altLang="zh-CN" sz="20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x</a:t>
            </a:r>
            <a:r>
              <a:rPr lang="zh-CN" altLang="en-US" sz="20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的余留部分</a:t>
            </a:r>
          </a:p>
          <a:p>
            <a:pPr eaLnBrk="1" hangingPunct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endParaRPr lang="zh-CN" altLang="en-US" sz="1000" b="1"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</a:endParaRPr>
          </a:p>
          <a:p>
            <a:pPr eaLnBrk="1" hangingPunct="1">
              <a:lnSpc>
                <a:spcPct val="75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zh-CN" altLang="en-US" sz="1600" b="1">
                <a:effectLst>
                  <a:outerShdw blurRad="38100" dist="38100" dir="2700000" algn="tl">
                    <a:srgbClr val="000000"/>
                  </a:outerShdw>
                </a:effectLst>
                <a:latin typeface="宋体" panose="02010600030101010101" pitchFamily="2" charset="-122"/>
              </a:rPr>
              <a:t>    </a:t>
            </a:r>
            <a:r>
              <a:rPr lang="en-US" altLang="zh-CN" sz="20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1              S                      101001</a:t>
            </a:r>
          </a:p>
          <a:p>
            <a:pPr eaLnBrk="1" hangingPunct="1">
              <a:lnSpc>
                <a:spcPct val="75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sz="20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      2              U                       01001</a:t>
            </a:r>
          </a:p>
          <a:p>
            <a:pPr eaLnBrk="1" hangingPunct="1">
              <a:lnSpc>
                <a:spcPct val="75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sz="20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      3              Z                       1001</a:t>
            </a:r>
          </a:p>
          <a:p>
            <a:pPr eaLnBrk="1" hangingPunct="1">
              <a:lnSpc>
                <a:spcPct val="75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sz="20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      4              U                       001</a:t>
            </a:r>
          </a:p>
          <a:p>
            <a:pPr eaLnBrk="1" hangingPunct="1">
              <a:lnSpc>
                <a:spcPct val="75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sz="20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      5              Z                       01</a:t>
            </a:r>
          </a:p>
          <a:p>
            <a:pPr eaLnBrk="1" hangingPunct="1">
              <a:lnSpc>
                <a:spcPct val="75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sz="20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      6              V                       1</a:t>
            </a:r>
          </a:p>
          <a:p>
            <a:pPr eaLnBrk="1" hangingPunct="1">
              <a:lnSpc>
                <a:spcPct val="75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sz="20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      7              Z</a:t>
            </a:r>
          </a:p>
        </p:txBody>
      </p:sp>
      <p:sp>
        <p:nvSpPr>
          <p:cNvPr id="37941" name="Line 53"/>
          <p:cNvSpPr>
            <a:spLocks noChangeShapeType="1"/>
          </p:cNvSpPr>
          <p:nvPr/>
        </p:nvSpPr>
        <p:spPr bwMode="auto">
          <a:xfrm>
            <a:off x="2006600" y="2824163"/>
            <a:ext cx="4572000" cy="0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/>
          </a:ln>
          <a:effectLst>
            <a:prstShdw prst="shdw18" dist="17961" dir="135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37942" name="Line 54"/>
          <p:cNvSpPr>
            <a:spLocks noChangeShapeType="1"/>
          </p:cNvSpPr>
          <p:nvPr/>
        </p:nvSpPr>
        <p:spPr bwMode="auto">
          <a:xfrm>
            <a:off x="2844800" y="2316163"/>
            <a:ext cx="0" cy="2743200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/>
          </a:ln>
          <a:effectLst>
            <a:prstShdw prst="shdw18" dist="17961" dir="135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37943" name="Line 55"/>
          <p:cNvSpPr>
            <a:spLocks noChangeShapeType="1"/>
          </p:cNvSpPr>
          <p:nvPr/>
        </p:nvSpPr>
        <p:spPr bwMode="auto">
          <a:xfrm>
            <a:off x="4546600" y="2303463"/>
            <a:ext cx="0" cy="2819400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/>
          </a:ln>
          <a:effectLst>
            <a:prstShdw prst="shdw18" dist="17961" dir="135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37944" name="Text Box 56"/>
          <p:cNvSpPr txBox="1">
            <a:spLocks noChangeArrowheads="1"/>
          </p:cNvSpPr>
          <p:nvPr/>
        </p:nvSpPr>
        <p:spPr bwMode="auto">
          <a:xfrm>
            <a:off x="6692901" y="2303464"/>
            <a:ext cx="251936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5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zh-CN" altLang="en-US" sz="20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识别字符串</a:t>
            </a:r>
            <a:r>
              <a:rPr lang="en-US" altLang="zh-CN" sz="20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x=101001</a:t>
            </a:r>
          </a:p>
        </p:txBody>
      </p:sp>
      <p:sp>
        <p:nvSpPr>
          <p:cNvPr id="37945" name="Text Box 57"/>
          <p:cNvSpPr txBox="1">
            <a:spLocks noChangeArrowheads="1"/>
          </p:cNvSpPr>
          <p:nvPr/>
        </p:nvSpPr>
        <p:spPr bwMode="auto">
          <a:xfrm>
            <a:off x="8385176" y="4721226"/>
            <a:ext cx="22320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5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zh-CN" altLang="en-US" sz="20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句子</a:t>
            </a:r>
            <a:r>
              <a:rPr lang="en-US" altLang="zh-CN" sz="20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101001</a:t>
            </a:r>
            <a:r>
              <a:rPr lang="zh-CN" altLang="en-US" sz="20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语法树</a:t>
            </a:r>
          </a:p>
        </p:txBody>
      </p:sp>
      <p:sp>
        <p:nvSpPr>
          <p:cNvPr id="37946" name="Rectangle 58"/>
          <p:cNvSpPr>
            <a:spLocks noChangeArrowheads="1"/>
          </p:cNvSpPr>
          <p:nvPr/>
        </p:nvSpPr>
        <p:spPr bwMode="auto">
          <a:xfrm>
            <a:off x="7200901" y="5549901"/>
            <a:ext cx="3349625" cy="11418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zh-CN" altLang="en-US" sz="2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宋体" panose="02010600030101010101" pitchFamily="2" charset="-122"/>
              </a:rPr>
              <a:t>   </a:t>
            </a:r>
            <a:r>
              <a:rPr lang="zh-CN" altLang="en-US" sz="2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宋体" panose="02010600030101010101" pitchFamily="2" charset="-122"/>
              </a:rPr>
              <a:t>由此可以看出正规文</a:t>
            </a:r>
          </a:p>
          <a:p>
            <a:pPr algn="just" ea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zh-CN" altLang="en-US" sz="2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宋体" panose="02010600030101010101" pitchFamily="2" charset="-122"/>
              </a:rPr>
              <a:t>法的状态转换图有助于识</a:t>
            </a:r>
          </a:p>
          <a:p>
            <a:pPr algn="just" ea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zh-CN" altLang="en-US" sz="2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宋体" panose="02010600030101010101" pitchFamily="2" charset="-122"/>
              </a:rPr>
              <a:t>别正规文法产生的句子。</a:t>
            </a:r>
            <a:endParaRPr lang="zh-CN" altLang="en-US" sz="2200" b="1" i="1" dirty="0">
              <a:solidFill>
                <a:srgbClr val="FFC0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宋体" panose="02010600030101010101" pitchFamily="2" charset="-122"/>
            </a:endParaRPr>
          </a:p>
        </p:txBody>
      </p:sp>
      <p:sp>
        <p:nvSpPr>
          <p:cNvPr id="37948" name="Rectangle 60"/>
          <p:cNvSpPr>
            <a:spLocks noChangeArrowheads="1"/>
          </p:cNvSpPr>
          <p:nvPr/>
        </p:nvSpPr>
        <p:spPr bwMode="auto">
          <a:xfrm>
            <a:off x="1611313" y="558801"/>
            <a:ext cx="8839200" cy="1481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419100" indent="-382588" eaLnBrk="0" hangingPunct="0"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"/>
              <a:defRPr sz="3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22313" indent="-273050" eaLnBrk="0" hangingPunct="0"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004888" indent="-255588" eaLnBrk="0" hangingPunct="0"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○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279525" indent="-236538" eaLnBrk="0" hangingPunct="0"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1489075" indent="-182563" eaLnBrk="0" hangingPunct="0"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1946275" indent="-1825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403475" indent="-1825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2860675" indent="-1825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317875" indent="-1825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Font typeface="Wingdings 2" panose="05020102010507070707" pitchFamily="18" charset="2"/>
              <a:buNone/>
            </a:pPr>
            <a:r>
              <a:rPr lang="en-US" altLang="zh-CN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楷体_GB2312" pitchFamily="49" charset="-122"/>
                <a:ea typeface="楷体_GB2312" pitchFamily="49" charset="-122"/>
              </a:rPr>
              <a:t>1</a:t>
            </a:r>
            <a:r>
              <a:rPr lang="zh-CN" altLang="en-US" sz="28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楷体_GB2312" pitchFamily="49" charset="-122"/>
                <a:ea typeface="楷体_GB2312" pitchFamily="49" charset="-122"/>
              </a:rPr>
              <a:t>、由左线性</a:t>
            </a:r>
            <a:r>
              <a:rPr lang="en-US" altLang="zh-CN" sz="2800" b="1" dirty="0" err="1">
                <a:solidFill>
                  <a:srgbClr val="FFC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楷体_GB2312" pitchFamily="49" charset="-122"/>
                <a:ea typeface="楷体_GB2312" pitchFamily="49" charset="-122"/>
              </a:rPr>
              <a:t>文法构造状态转换图</a:t>
            </a:r>
            <a:endParaRPr lang="en-US" altLang="zh-CN" sz="2800" b="1" dirty="0">
              <a:solidFill>
                <a:srgbClr val="FFC0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楷体_GB2312" pitchFamily="49" charset="-122"/>
              <a:ea typeface="楷体_GB2312" pitchFamily="49" charset="-122"/>
            </a:endParaRPr>
          </a:p>
          <a:p>
            <a:pPr>
              <a:lnSpc>
                <a:spcPct val="120000"/>
              </a:lnSpc>
              <a:buFont typeface="Wingdings 2" panose="05020102010507070707" pitchFamily="18" charset="2"/>
              <a:buNone/>
            </a:pPr>
            <a:endParaRPr lang="zh-CN" altLang="en-US" sz="2800" b="1" dirty="0"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37949" name="Rectangle 61"/>
          <p:cNvSpPr>
            <a:spLocks noChangeArrowheads="1"/>
          </p:cNvSpPr>
          <p:nvPr/>
        </p:nvSpPr>
        <p:spPr bwMode="auto">
          <a:xfrm>
            <a:off x="8181975" y="615950"/>
            <a:ext cx="1854200" cy="121285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 sz="24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Z::=U0 | V1</a:t>
            </a:r>
          </a:p>
          <a:p>
            <a:r>
              <a:rPr lang="en-US" altLang="zh-CN" sz="24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U::=Z1 | 1</a:t>
            </a:r>
            <a:r>
              <a:rPr lang="zh-CN" altLang="en-US" sz="24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</a:t>
            </a:r>
            <a:endParaRPr lang="en-US" altLang="zh-CN" sz="2400" b="1"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</a:endParaRPr>
          </a:p>
          <a:p>
            <a:r>
              <a:rPr lang="en-US" altLang="zh-CN" sz="24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V::=Z0 | 0</a:t>
            </a:r>
            <a:r>
              <a:rPr lang="zh-CN" altLang="en-US" sz="2400" b="1">
                <a:effectLst>
                  <a:outerShdw blurRad="38100" dist="38100" dir="2700000" algn="tl">
                    <a:srgbClr val="000000"/>
                  </a:outerShdw>
                </a:effectLst>
              </a:rPr>
              <a:t></a:t>
            </a:r>
          </a:p>
        </p:txBody>
      </p:sp>
      <p:cxnSp>
        <p:nvCxnSpPr>
          <p:cNvPr id="3" name="直接连接符 2"/>
          <p:cNvCxnSpPr/>
          <p:nvPr/>
        </p:nvCxnSpPr>
        <p:spPr>
          <a:xfrm flipH="1">
            <a:off x="7814109" y="4240610"/>
            <a:ext cx="278535" cy="399256"/>
          </a:xfrm>
          <a:prstGeom prst="line">
            <a:avLst/>
          </a:prstGeom>
          <a:ln w="15875"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 Box 49"/>
          <p:cNvSpPr txBox="1">
            <a:spLocks noChangeArrowheads="1"/>
          </p:cNvSpPr>
          <p:nvPr/>
        </p:nvSpPr>
        <p:spPr bwMode="auto">
          <a:xfrm>
            <a:off x="7552099" y="4511675"/>
            <a:ext cx="36036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5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b="1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宋体" panose="02010600030101010101" pitchFamily="2" charset="-122"/>
              </a:rPr>
              <a:t>S</a:t>
            </a:r>
            <a:endParaRPr lang="en-US" altLang="zh-CN" b="1" dirty="0">
              <a:effectLst>
                <a:outerShdw blurRad="38100" dist="38100" dir="2700000" algn="tl">
                  <a:srgbClr val="000000"/>
                </a:outerShdw>
              </a:effectLst>
              <a:latin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27253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79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79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379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379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37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379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79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79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379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379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4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3794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379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379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1" dur="500"/>
                                        <p:tgtEl>
                                          <p:spTgt spid="379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4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6" dur="500"/>
                                        <p:tgtEl>
                                          <p:spTgt spid="3794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1" dur="500"/>
                                        <p:tgtEl>
                                          <p:spTgt spid="379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4" dur="500"/>
                                        <p:tgtEl>
                                          <p:spTgt spid="379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7" dur="500"/>
                                        <p:tgtEl>
                                          <p:spTgt spid="379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4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2" dur="500"/>
                                        <p:tgtEl>
                                          <p:spTgt spid="3794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379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0" dur="500"/>
                                        <p:tgtEl>
                                          <p:spTgt spid="379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3" dur="500"/>
                                        <p:tgtEl>
                                          <p:spTgt spid="379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4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8" dur="500"/>
                                        <p:tgtEl>
                                          <p:spTgt spid="3794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3" dur="500"/>
                                        <p:tgtEl>
                                          <p:spTgt spid="379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6" dur="500"/>
                                        <p:tgtEl>
                                          <p:spTgt spid="379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9" dur="500"/>
                                        <p:tgtEl>
                                          <p:spTgt spid="379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4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4" dur="500"/>
                                        <p:tgtEl>
                                          <p:spTgt spid="3794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9" dur="500"/>
                                        <p:tgtEl>
                                          <p:spTgt spid="379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2" dur="500"/>
                                        <p:tgtEl>
                                          <p:spTgt spid="379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5" dur="500"/>
                                        <p:tgtEl>
                                          <p:spTgt spid="379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0" dur="500"/>
                                        <p:tgtEl>
                                          <p:spTgt spid="379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5" dur="500"/>
                                        <p:tgtEl>
                                          <p:spTgt spid="379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910" grpId="0"/>
      <p:bldP spid="37911" grpId="0"/>
      <p:bldP spid="37912" grpId="0"/>
      <p:bldP spid="37914" grpId="0"/>
      <p:bldP spid="37915" grpId="0"/>
      <p:bldP spid="37916" grpId="0"/>
      <p:bldP spid="37917" grpId="0"/>
      <p:bldP spid="37918" grpId="0"/>
      <p:bldP spid="37919" grpId="0"/>
      <p:bldP spid="37920" grpId="0"/>
      <p:bldP spid="37921" grpId="0"/>
      <p:bldP spid="37937" grpId="0"/>
      <p:bldP spid="37945" grpId="0"/>
      <p:bldP spid="37946" grpId="0"/>
      <p:bldP spid="5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AF5BD9-220D-466E-82D9-7735D3505187}" type="slidenum">
              <a:rPr lang="zh-CN" altLang="en-US"/>
              <a:pPr/>
              <a:t>28</a:t>
            </a:fld>
            <a:endParaRPr lang="en-US" altLang="zh-CN"/>
          </a:p>
        </p:txBody>
      </p:sp>
      <p:sp>
        <p:nvSpPr>
          <p:cNvPr id="153602" name="Rectangle 2"/>
          <p:cNvSpPr>
            <a:spLocks noChangeArrowheads="1"/>
          </p:cNvSpPr>
          <p:nvPr/>
        </p:nvSpPr>
        <p:spPr bwMode="auto">
          <a:xfrm>
            <a:off x="1611313" y="193675"/>
            <a:ext cx="8839200" cy="1481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419100" indent="-382588" eaLnBrk="0" hangingPunct="0"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"/>
              <a:defRPr sz="3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22313" indent="-273050" eaLnBrk="0" hangingPunct="0"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004888" indent="-255588" eaLnBrk="0" hangingPunct="0"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○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279525" indent="-236538" eaLnBrk="0" hangingPunct="0"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1489075" indent="-182563" eaLnBrk="0" hangingPunct="0"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1946275" indent="-1825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403475" indent="-1825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2860675" indent="-1825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317875" indent="-1825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lnSpc>
                <a:spcPct val="120000"/>
              </a:lnSpc>
              <a:buFont typeface="Wingdings 2" panose="05020102010507070707" pitchFamily="18" charset="2"/>
              <a:buNone/>
            </a:pPr>
            <a:endParaRPr lang="zh-CN" altLang="en-US" sz="3200" b="1" dirty="0"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Bef>
                <a:spcPct val="0"/>
              </a:spcBef>
              <a:buFont typeface="Wingdings 2" panose="05020102010507070707" pitchFamily="18" charset="2"/>
              <a:buNone/>
            </a:pPr>
            <a:r>
              <a:rPr lang="en-US" altLang="zh-CN" sz="28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楷体_GB2312" pitchFamily="49" charset="-122"/>
                <a:ea typeface="楷体_GB2312" pitchFamily="49" charset="-122"/>
              </a:rPr>
              <a:t>1</a:t>
            </a:r>
            <a:r>
              <a:rPr lang="zh-CN" altLang="en-US" sz="28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楷体_GB2312" pitchFamily="49" charset="-122"/>
                <a:ea typeface="楷体_GB2312" pitchFamily="49" charset="-122"/>
              </a:rPr>
              <a:t>、由左线性</a:t>
            </a:r>
            <a:r>
              <a:rPr lang="en-US" altLang="zh-CN" sz="2800" b="1" dirty="0" err="1">
                <a:solidFill>
                  <a:srgbClr val="FFC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楷体_GB2312" pitchFamily="49" charset="-122"/>
                <a:ea typeface="楷体_GB2312" pitchFamily="49" charset="-122"/>
              </a:rPr>
              <a:t>文法构造状态转换图</a:t>
            </a:r>
            <a:endParaRPr lang="en-US" altLang="zh-CN" sz="2800" b="1" dirty="0">
              <a:solidFill>
                <a:srgbClr val="FFC0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楷体_GB2312" pitchFamily="49" charset="-122"/>
              <a:ea typeface="楷体_GB2312" pitchFamily="49" charset="-122"/>
            </a:endParaRPr>
          </a:p>
          <a:p>
            <a:pPr>
              <a:lnSpc>
                <a:spcPct val="120000"/>
              </a:lnSpc>
              <a:buFont typeface="Wingdings 2" panose="05020102010507070707" pitchFamily="18" charset="2"/>
              <a:buNone/>
            </a:pPr>
            <a:endParaRPr lang="zh-CN" altLang="en-US" sz="2800" b="1" dirty="0"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153638" name="Text Box 38"/>
          <p:cNvSpPr txBox="1">
            <a:spLocks noChangeArrowheads="1"/>
          </p:cNvSpPr>
          <p:nvPr/>
        </p:nvSpPr>
        <p:spPr bwMode="auto">
          <a:xfrm>
            <a:off x="1919288" y="2306638"/>
            <a:ext cx="2322512" cy="1820862"/>
          </a:xfrm>
          <a:prstGeom prst="rect">
            <a:avLst/>
          </a:prstGeom>
          <a:noFill/>
          <a:ln w="19050">
            <a:solidFill>
              <a:srgbClr val="FFFF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</a:rPr>
              <a:t>E::=Bc</a:t>
            </a:r>
          </a:p>
          <a:p>
            <a:pPr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</a:rPr>
              <a:t>B::=Ab|Ad</a:t>
            </a:r>
          </a:p>
          <a:p>
            <a:pPr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</a:rPr>
              <a:t>A::=a</a:t>
            </a:r>
          </a:p>
        </p:txBody>
      </p:sp>
      <p:sp>
        <p:nvSpPr>
          <p:cNvPr id="153639" name="Text Box 39"/>
          <p:cNvSpPr txBox="1">
            <a:spLocks noChangeArrowheads="1"/>
          </p:cNvSpPr>
          <p:nvPr/>
        </p:nvSpPr>
        <p:spPr bwMode="auto">
          <a:xfrm>
            <a:off x="8656638" y="2154238"/>
            <a:ext cx="1096962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4400" b="1">
                <a:latin typeface="Times New Roman" panose="02020603050405020304" pitchFamily="18" charset="0"/>
              </a:rPr>
              <a:t>abc</a:t>
            </a:r>
          </a:p>
        </p:txBody>
      </p:sp>
      <p:sp>
        <p:nvSpPr>
          <p:cNvPr id="153641" name="Oval 41"/>
          <p:cNvSpPr>
            <a:spLocks noChangeArrowheads="1"/>
          </p:cNvSpPr>
          <p:nvPr/>
        </p:nvSpPr>
        <p:spPr bwMode="auto">
          <a:xfrm>
            <a:off x="2719389" y="4570414"/>
            <a:ext cx="928687" cy="928687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CN" sz="4400" b="1">
                <a:latin typeface="Times New Roman" panose="02020603050405020304" pitchFamily="18" charset="0"/>
              </a:rPr>
              <a:t>S</a:t>
            </a:r>
          </a:p>
        </p:txBody>
      </p:sp>
      <p:sp>
        <p:nvSpPr>
          <p:cNvPr id="153642" name="Text Box 42"/>
          <p:cNvSpPr txBox="1">
            <a:spLocks noChangeArrowheads="1"/>
          </p:cNvSpPr>
          <p:nvPr/>
        </p:nvSpPr>
        <p:spPr bwMode="auto">
          <a:xfrm>
            <a:off x="8662989" y="2151063"/>
            <a:ext cx="858837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4400" b="1" dirty="0">
                <a:solidFill>
                  <a:srgbClr val="FFC000"/>
                </a:solidFill>
                <a:latin typeface="Times New Roman" panose="02020603050405020304" pitchFamily="18" charset="0"/>
              </a:rPr>
              <a:t>a</a:t>
            </a:r>
          </a:p>
        </p:txBody>
      </p:sp>
      <p:sp>
        <p:nvSpPr>
          <p:cNvPr id="153643" name="Text Box 43"/>
          <p:cNvSpPr txBox="1">
            <a:spLocks noChangeArrowheads="1"/>
          </p:cNvSpPr>
          <p:nvPr/>
        </p:nvSpPr>
        <p:spPr bwMode="auto">
          <a:xfrm>
            <a:off x="7167564" y="2173288"/>
            <a:ext cx="1582737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4400" b="1">
                <a:solidFill>
                  <a:srgbClr val="FF3300"/>
                </a:solidFill>
                <a:latin typeface="Times New Roman" panose="02020603050405020304" pitchFamily="18" charset="0"/>
              </a:rPr>
              <a:t>A</a:t>
            </a:r>
            <a:r>
              <a:rPr lang="en-US" altLang="zh-CN" sz="4400" b="1">
                <a:latin typeface="Times New Roman" panose="02020603050405020304" pitchFamily="18" charset="0"/>
              </a:rPr>
              <a:t>bc</a:t>
            </a:r>
          </a:p>
        </p:txBody>
      </p:sp>
      <p:sp>
        <p:nvSpPr>
          <p:cNvPr id="153644" name="Oval 44"/>
          <p:cNvSpPr>
            <a:spLocks noChangeArrowheads="1"/>
          </p:cNvSpPr>
          <p:nvPr/>
        </p:nvSpPr>
        <p:spPr bwMode="auto">
          <a:xfrm>
            <a:off x="4700589" y="4570414"/>
            <a:ext cx="928687" cy="928687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CN" sz="4400" b="1">
                <a:latin typeface="Times New Roman" panose="02020603050405020304" pitchFamily="18" charset="0"/>
              </a:rPr>
              <a:t>A</a:t>
            </a:r>
          </a:p>
        </p:txBody>
      </p:sp>
      <p:cxnSp>
        <p:nvCxnSpPr>
          <p:cNvPr id="153645" name="AutoShape 45"/>
          <p:cNvCxnSpPr>
            <a:cxnSpLocks noChangeShapeType="1"/>
            <a:stCxn id="153641" idx="6"/>
            <a:endCxn id="153644" idx="2"/>
          </p:cNvCxnSpPr>
          <p:nvPr/>
        </p:nvCxnSpPr>
        <p:spPr bwMode="auto">
          <a:xfrm>
            <a:off x="3660776" y="5035550"/>
            <a:ext cx="1027113" cy="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3646" name="Text Box 46"/>
          <p:cNvSpPr txBox="1">
            <a:spLocks noChangeArrowheads="1"/>
          </p:cNvSpPr>
          <p:nvPr/>
        </p:nvSpPr>
        <p:spPr bwMode="auto">
          <a:xfrm>
            <a:off x="3937000" y="4419600"/>
            <a:ext cx="4826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3600" b="1">
                <a:solidFill>
                  <a:srgbClr val="FFC000"/>
                </a:solidFill>
                <a:latin typeface="Times New Roman" panose="02020603050405020304" pitchFamily="18" charset="0"/>
              </a:rPr>
              <a:t>a</a:t>
            </a:r>
          </a:p>
        </p:txBody>
      </p:sp>
      <p:grpSp>
        <p:nvGrpSpPr>
          <p:cNvPr id="153651" name="Group 51"/>
          <p:cNvGrpSpPr>
            <a:grpSpLocks/>
          </p:cNvGrpSpPr>
          <p:nvPr/>
        </p:nvGrpSpPr>
        <p:grpSpPr bwMode="auto">
          <a:xfrm>
            <a:off x="8347076" y="2503489"/>
            <a:ext cx="307975" cy="173037"/>
            <a:chOff x="3904" y="1628"/>
            <a:chExt cx="164" cy="92"/>
          </a:xfrm>
        </p:grpSpPr>
        <p:sp>
          <p:nvSpPr>
            <p:cNvPr id="153647" name="Line 47"/>
            <p:cNvSpPr>
              <a:spLocks noChangeShapeType="1"/>
            </p:cNvSpPr>
            <p:nvPr/>
          </p:nvSpPr>
          <p:spPr bwMode="auto">
            <a:xfrm flipH="1">
              <a:off x="3904" y="1628"/>
              <a:ext cx="64" cy="5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3648" name="Line 48"/>
            <p:cNvSpPr>
              <a:spLocks noChangeShapeType="1"/>
            </p:cNvSpPr>
            <p:nvPr/>
          </p:nvSpPr>
          <p:spPr bwMode="auto">
            <a:xfrm>
              <a:off x="3904" y="1676"/>
              <a:ext cx="64" cy="4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3649" name="Line 49"/>
            <p:cNvSpPr>
              <a:spLocks noChangeShapeType="1"/>
            </p:cNvSpPr>
            <p:nvPr/>
          </p:nvSpPr>
          <p:spPr bwMode="auto">
            <a:xfrm>
              <a:off x="3932" y="1656"/>
              <a:ext cx="136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3650" name="Line 50"/>
            <p:cNvSpPr>
              <a:spLocks noChangeShapeType="1"/>
            </p:cNvSpPr>
            <p:nvPr/>
          </p:nvSpPr>
          <p:spPr bwMode="auto">
            <a:xfrm>
              <a:off x="3932" y="1696"/>
              <a:ext cx="136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53652" name="Text Box 52"/>
          <p:cNvSpPr txBox="1">
            <a:spLocks noChangeArrowheads="1"/>
          </p:cNvSpPr>
          <p:nvPr/>
        </p:nvSpPr>
        <p:spPr bwMode="auto">
          <a:xfrm>
            <a:off x="7573963" y="2170113"/>
            <a:ext cx="582612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4400" b="1" dirty="0">
                <a:solidFill>
                  <a:srgbClr val="FFC000"/>
                </a:solidFill>
                <a:latin typeface="Times New Roman" panose="02020603050405020304" pitchFamily="18" charset="0"/>
              </a:rPr>
              <a:t>b</a:t>
            </a:r>
          </a:p>
        </p:txBody>
      </p:sp>
      <p:sp>
        <p:nvSpPr>
          <p:cNvPr id="153653" name="Oval 53"/>
          <p:cNvSpPr>
            <a:spLocks noChangeArrowheads="1"/>
          </p:cNvSpPr>
          <p:nvPr/>
        </p:nvSpPr>
        <p:spPr bwMode="auto">
          <a:xfrm>
            <a:off x="6618289" y="4570414"/>
            <a:ext cx="928687" cy="928687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CN" sz="4400" b="1">
                <a:latin typeface="Times New Roman" panose="02020603050405020304" pitchFamily="18" charset="0"/>
              </a:rPr>
              <a:t>B</a:t>
            </a:r>
          </a:p>
        </p:txBody>
      </p:sp>
      <p:cxnSp>
        <p:nvCxnSpPr>
          <p:cNvPr id="153654" name="AutoShape 54"/>
          <p:cNvCxnSpPr>
            <a:cxnSpLocks noChangeShapeType="1"/>
            <a:stCxn id="153644" idx="6"/>
            <a:endCxn id="153653" idx="2"/>
          </p:cNvCxnSpPr>
          <p:nvPr/>
        </p:nvCxnSpPr>
        <p:spPr bwMode="auto">
          <a:xfrm>
            <a:off x="5641976" y="5035550"/>
            <a:ext cx="963613" cy="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3655" name="Text Box 55"/>
          <p:cNvSpPr txBox="1">
            <a:spLocks noChangeArrowheads="1"/>
          </p:cNvSpPr>
          <p:nvPr/>
        </p:nvSpPr>
        <p:spPr bwMode="auto">
          <a:xfrm>
            <a:off x="5854700" y="4419600"/>
            <a:ext cx="4826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3600" b="1" dirty="0">
                <a:solidFill>
                  <a:srgbClr val="FFC000"/>
                </a:solidFill>
                <a:latin typeface="Times New Roman" panose="02020603050405020304" pitchFamily="18" charset="0"/>
              </a:rPr>
              <a:t>b</a:t>
            </a:r>
          </a:p>
        </p:txBody>
      </p:sp>
      <p:sp>
        <p:nvSpPr>
          <p:cNvPr id="153656" name="Text Box 56"/>
          <p:cNvSpPr txBox="1">
            <a:spLocks noChangeArrowheads="1"/>
          </p:cNvSpPr>
          <p:nvPr/>
        </p:nvSpPr>
        <p:spPr bwMode="auto">
          <a:xfrm>
            <a:off x="6024563" y="2173288"/>
            <a:ext cx="1058862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4400" b="1">
                <a:solidFill>
                  <a:srgbClr val="FF3300"/>
                </a:solidFill>
                <a:latin typeface="Times New Roman" panose="02020603050405020304" pitchFamily="18" charset="0"/>
              </a:rPr>
              <a:t>B</a:t>
            </a:r>
            <a:r>
              <a:rPr lang="en-US" altLang="zh-CN" sz="4400" b="1">
                <a:latin typeface="Times New Roman" panose="02020603050405020304" pitchFamily="18" charset="0"/>
              </a:rPr>
              <a:t>c</a:t>
            </a:r>
          </a:p>
        </p:txBody>
      </p:sp>
      <p:grpSp>
        <p:nvGrpSpPr>
          <p:cNvPr id="153657" name="Group 57"/>
          <p:cNvGrpSpPr>
            <a:grpSpLocks/>
          </p:cNvGrpSpPr>
          <p:nvPr/>
        </p:nvGrpSpPr>
        <p:grpSpPr bwMode="auto">
          <a:xfrm>
            <a:off x="6867526" y="2490789"/>
            <a:ext cx="307975" cy="173037"/>
            <a:chOff x="3904" y="1628"/>
            <a:chExt cx="164" cy="92"/>
          </a:xfrm>
        </p:grpSpPr>
        <p:sp>
          <p:nvSpPr>
            <p:cNvPr id="153658" name="Line 58"/>
            <p:cNvSpPr>
              <a:spLocks noChangeShapeType="1"/>
            </p:cNvSpPr>
            <p:nvPr/>
          </p:nvSpPr>
          <p:spPr bwMode="auto">
            <a:xfrm flipH="1">
              <a:off x="3904" y="1628"/>
              <a:ext cx="64" cy="5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3659" name="Line 59"/>
            <p:cNvSpPr>
              <a:spLocks noChangeShapeType="1"/>
            </p:cNvSpPr>
            <p:nvPr/>
          </p:nvSpPr>
          <p:spPr bwMode="auto">
            <a:xfrm>
              <a:off x="3904" y="1676"/>
              <a:ext cx="64" cy="4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3660" name="Line 60"/>
            <p:cNvSpPr>
              <a:spLocks noChangeShapeType="1"/>
            </p:cNvSpPr>
            <p:nvPr/>
          </p:nvSpPr>
          <p:spPr bwMode="auto">
            <a:xfrm>
              <a:off x="3932" y="1656"/>
              <a:ext cx="136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3661" name="Line 61"/>
            <p:cNvSpPr>
              <a:spLocks noChangeShapeType="1"/>
            </p:cNvSpPr>
            <p:nvPr/>
          </p:nvSpPr>
          <p:spPr bwMode="auto">
            <a:xfrm>
              <a:off x="3932" y="1696"/>
              <a:ext cx="136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53662" name="Text Box 62"/>
          <p:cNvSpPr txBox="1">
            <a:spLocks noChangeArrowheads="1"/>
          </p:cNvSpPr>
          <p:nvPr/>
        </p:nvSpPr>
        <p:spPr bwMode="auto">
          <a:xfrm>
            <a:off x="6402388" y="2173288"/>
            <a:ext cx="449262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4400" b="1" dirty="0">
                <a:solidFill>
                  <a:srgbClr val="FFC000"/>
                </a:solidFill>
                <a:latin typeface="Times New Roman" panose="02020603050405020304" pitchFamily="18" charset="0"/>
              </a:rPr>
              <a:t>c</a:t>
            </a:r>
          </a:p>
        </p:txBody>
      </p:sp>
      <p:sp>
        <p:nvSpPr>
          <p:cNvPr id="153663" name="Oval 63"/>
          <p:cNvSpPr>
            <a:spLocks noChangeArrowheads="1"/>
          </p:cNvSpPr>
          <p:nvPr/>
        </p:nvSpPr>
        <p:spPr bwMode="auto">
          <a:xfrm>
            <a:off x="8415339" y="4576764"/>
            <a:ext cx="928687" cy="928687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CN" sz="4400" b="1">
                <a:latin typeface="Times New Roman" panose="02020603050405020304" pitchFamily="18" charset="0"/>
              </a:rPr>
              <a:t>E</a:t>
            </a:r>
          </a:p>
        </p:txBody>
      </p:sp>
      <p:cxnSp>
        <p:nvCxnSpPr>
          <p:cNvPr id="153664" name="AutoShape 64"/>
          <p:cNvCxnSpPr>
            <a:cxnSpLocks noChangeShapeType="1"/>
            <a:stCxn id="153653" idx="6"/>
            <a:endCxn id="153663" idx="2"/>
          </p:cNvCxnSpPr>
          <p:nvPr/>
        </p:nvCxnSpPr>
        <p:spPr bwMode="auto">
          <a:xfrm>
            <a:off x="7559676" y="5035550"/>
            <a:ext cx="842963" cy="635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3665" name="Text Box 65"/>
          <p:cNvSpPr txBox="1">
            <a:spLocks noChangeArrowheads="1"/>
          </p:cNvSpPr>
          <p:nvPr/>
        </p:nvSpPr>
        <p:spPr bwMode="auto">
          <a:xfrm>
            <a:off x="7670800" y="4445000"/>
            <a:ext cx="4826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3600" b="1" dirty="0">
                <a:solidFill>
                  <a:srgbClr val="FFC000"/>
                </a:solidFill>
                <a:latin typeface="Times New Roman" panose="02020603050405020304" pitchFamily="18" charset="0"/>
              </a:rPr>
              <a:t>c</a:t>
            </a:r>
          </a:p>
        </p:txBody>
      </p:sp>
      <p:sp>
        <p:nvSpPr>
          <p:cNvPr id="153666" name="Text Box 66"/>
          <p:cNvSpPr txBox="1">
            <a:spLocks noChangeArrowheads="1"/>
          </p:cNvSpPr>
          <p:nvPr/>
        </p:nvSpPr>
        <p:spPr bwMode="auto">
          <a:xfrm>
            <a:off x="5240338" y="2179638"/>
            <a:ext cx="506412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4400" b="1">
                <a:solidFill>
                  <a:srgbClr val="FF3300"/>
                </a:solidFill>
                <a:latin typeface="Times New Roman" panose="02020603050405020304" pitchFamily="18" charset="0"/>
              </a:rPr>
              <a:t>E</a:t>
            </a:r>
            <a:endParaRPr lang="en-US" altLang="zh-CN" sz="4400" b="1">
              <a:latin typeface="Times New Roman" panose="02020603050405020304" pitchFamily="18" charset="0"/>
            </a:endParaRPr>
          </a:p>
        </p:txBody>
      </p:sp>
      <p:grpSp>
        <p:nvGrpSpPr>
          <p:cNvPr id="153667" name="Group 67"/>
          <p:cNvGrpSpPr>
            <a:grpSpLocks/>
          </p:cNvGrpSpPr>
          <p:nvPr/>
        </p:nvGrpSpPr>
        <p:grpSpPr bwMode="auto">
          <a:xfrm>
            <a:off x="5749926" y="2487614"/>
            <a:ext cx="307975" cy="173037"/>
            <a:chOff x="3904" y="1628"/>
            <a:chExt cx="164" cy="92"/>
          </a:xfrm>
        </p:grpSpPr>
        <p:sp>
          <p:nvSpPr>
            <p:cNvPr id="153668" name="Line 68"/>
            <p:cNvSpPr>
              <a:spLocks noChangeShapeType="1"/>
            </p:cNvSpPr>
            <p:nvPr/>
          </p:nvSpPr>
          <p:spPr bwMode="auto">
            <a:xfrm flipH="1">
              <a:off x="3904" y="1628"/>
              <a:ext cx="64" cy="5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3669" name="Line 69"/>
            <p:cNvSpPr>
              <a:spLocks noChangeShapeType="1"/>
            </p:cNvSpPr>
            <p:nvPr/>
          </p:nvSpPr>
          <p:spPr bwMode="auto">
            <a:xfrm>
              <a:off x="3904" y="1676"/>
              <a:ext cx="64" cy="4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3670" name="Line 70"/>
            <p:cNvSpPr>
              <a:spLocks noChangeShapeType="1"/>
            </p:cNvSpPr>
            <p:nvPr/>
          </p:nvSpPr>
          <p:spPr bwMode="auto">
            <a:xfrm>
              <a:off x="3932" y="1656"/>
              <a:ext cx="136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3671" name="Line 71"/>
            <p:cNvSpPr>
              <a:spLocks noChangeShapeType="1"/>
            </p:cNvSpPr>
            <p:nvPr/>
          </p:nvSpPr>
          <p:spPr bwMode="auto">
            <a:xfrm>
              <a:off x="3932" y="1696"/>
              <a:ext cx="136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53672" name="Text Box 72"/>
          <p:cNvSpPr txBox="1">
            <a:spLocks noChangeArrowheads="1"/>
          </p:cNvSpPr>
          <p:nvPr/>
        </p:nvSpPr>
        <p:spPr bwMode="auto">
          <a:xfrm>
            <a:off x="8658226" y="3070225"/>
            <a:ext cx="1096963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4400" b="1">
                <a:latin typeface="Times New Roman" panose="02020603050405020304" pitchFamily="18" charset="0"/>
              </a:rPr>
              <a:t>adc</a:t>
            </a:r>
          </a:p>
        </p:txBody>
      </p:sp>
      <p:sp>
        <p:nvSpPr>
          <p:cNvPr id="153673" name="Text Box 73"/>
          <p:cNvSpPr txBox="1">
            <a:spLocks noChangeArrowheads="1"/>
          </p:cNvSpPr>
          <p:nvPr/>
        </p:nvSpPr>
        <p:spPr bwMode="auto">
          <a:xfrm>
            <a:off x="8664575" y="3067050"/>
            <a:ext cx="858838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4400" b="1" dirty="0">
                <a:solidFill>
                  <a:srgbClr val="FFC000"/>
                </a:solidFill>
                <a:latin typeface="Times New Roman" panose="02020603050405020304" pitchFamily="18" charset="0"/>
              </a:rPr>
              <a:t>a</a:t>
            </a:r>
          </a:p>
        </p:txBody>
      </p:sp>
      <p:sp>
        <p:nvSpPr>
          <p:cNvPr id="153674" name="Text Box 74"/>
          <p:cNvSpPr txBox="1">
            <a:spLocks noChangeArrowheads="1"/>
          </p:cNvSpPr>
          <p:nvPr/>
        </p:nvSpPr>
        <p:spPr bwMode="auto">
          <a:xfrm>
            <a:off x="7169150" y="3089275"/>
            <a:ext cx="1582738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4400" b="1">
                <a:solidFill>
                  <a:srgbClr val="FF3300"/>
                </a:solidFill>
                <a:latin typeface="Times New Roman" panose="02020603050405020304" pitchFamily="18" charset="0"/>
              </a:rPr>
              <a:t>A</a:t>
            </a:r>
            <a:r>
              <a:rPr lang="en-US" altLang="zh-CN" sz="4400" b="1">
                <a:latin typeface="Times New Roman" panose="02020603050405020304" pitchFamily="18" charset="0"/>
              </a:rPr>
              <a:t>dc</a:t>
            </a:r>
          </a:p>
        </p:txBody>
      </p:sp>
      <p:grpSp>
        <p:nvGrpSpPr>
          <p:cNvPr id="153675" name="Group 75"/>
          <p:cNvGrpSpPr>
            <a:grpSpLocks/>
          </p:cNvGrpSpPr>
          <p:nvPr/>
        </p:nvGrpSpPr>
        <p:grpSpPr bwMode="auto">
          <a:xfrm>
            <a:off x="8348664" y="3419475"/>
            <a:ext cx="307975" cy="173038"/>
            <a:chOff x="3904" y="1628"/>
            <a:chExt cx="164" cy="92"/>
          </a:xfrm>
        </p:grpSpPr>
        <p:sp>
          <p:nvSpPr>
            <p:cNvPr id="153676" name="Line 76"/>
            <p:cNvSpPr>
              <a:spLocks noChangeShapeType="1"/>
            </p:cNvSpPr>
            <p:nvPr/>
          </p:nvSpPr>
          <p:spPr bwMode="auto">
            <a:xfrm flipH="1">
              <a:off x="3904" y="1628"/>
              <a:ext cx="64" cy="5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3677" name="Line 77"/>
            <p:cNvSpPr>
              <a:spLocks noChangeShapeType="1"/>
            </p:cNvSpPr>
            <p:nvPr/>
          </p:nvSpPr>
          <p:spPr bwMode="auto">
            <a:xfrm>
              <a:off x="3904" y="1676"/>
              <a:ext cx="64" cy="4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3678" name="Line 78"/>
            <p:cNvSpPr>
              <a:spLocks noChangeShapeType="1"/>
            </p:cNvSpPr>
            <p:nvPr/>
          </p:nvSpPr>
          <p:spPr bwMode="auto">
            <a:xfrm>
              <a:off x="3932" y="1656"/>
              <a:ext cx="136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3679" name="Line 79"/>
            <p:cNvSpPr>
              <a:spLocks noChangeShapeType="1"/>
            </p:cNvSpPr>
            <p:nvPr/>
          </p:nvSpPr>
          <p:spPr bwMode="auto">
            <a:xfrm>
              <a:off x="3932" y="1696"/>
              <a:ext cx="136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53680" name="Text Box 80"/>
          <p:cNvSpPr txBox="1">
            <a:spLocks noChangeArrowheads="1"/>
          </p:cNvSpPr>
          <p:nvPr/>
        </p:nvSpPr>
        <p:spPr bwMode="auto">
          <a:xfrm>
            <a:off x="7575551" y="3086100"/>
            <a:ext cx="582613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4400" b="1">
                <a:solidFill>
                  <a:srgbClr val="FFC000"/>
                </a:solidFill>
                <a:latin typeface="Times New Roman" panose="02020603050405020304" pitchFamily="18" charset="0"/>
              </a:rPr>
              <a:t>d</a:t>
            </a:r>
          </a:p>
        </p:txBody>
      </p:sp>
      <p:sp>
        <p:nvSpPr>
          <p:cNvPr id="153681" name="Text Box 81"/>
          <p:cNvSpPr txBox="1">
            <a:spLocks noChangeArrowheads="1"/>
          </p:cNvSpPr>
          <p:nvPr/>
        </p:nvSpPr>
        <p:spPr bwMode="auto">
          <a:xfrm>
            <a:off x="6026151" y="3089275"/>
            <a:ext cx="1058863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4400" b="1">
                <a:solidFill>
                  <a:srgbClr val="FF3300"/>
                </a:solidFill>
                <a:latin typeface="Times New Roman" panose="02020603050405020304" pitchFamily="18" charset="0"/>
              </a:rPr>
              <a:t>B</a:t>
            </a:r>
            <a:r>
              <a:rPr lang="en-US" altLang="zh-CN" sz="4400" b="1">
                <a:latin typeface="Times New Roman" panose="02020603050405020304" pitchFamily="18" charset="0"/>
              </a:rPr>
              <a:t>c</a:t>
            </a:r>
          </a:p>
        </p:txBody>
      </p:sp>
      <p:grpSp>
        <p:nvGrpSpPr>
          <p:cNvPr id="153682" name="Group 82"/>
          <p:cNvGrpSpPr>
            <a:grpSpLocks/>
          </p:cNvGrpSpPr>
          <p:nvPr/>
        </p:nvGrpSpPr>
        <p:grpSpPr bwMode="auto">
          <a:xfrm>
            <a:off x="6869114" y="3406775"/>
            <a:ext cx="307975" cy="173038"/>
            <a:chOff x="3904" y="1628"/>
            <a:chExt cx="164" cy="92"/>
          </a:xfrm>
        </p:grpSpPr>
        <p:sp>
          <p:nvSpPr>
            <p:cNvPr id="153683" name="Line 83"/>
            <p:cNvSpPr>
              <a:spLocks noChangeShapeType="1"/>
            </p:cNvSpPr>
            <p:nvPr/>
          </p:nvSpPr>
          <p:spPr bwMode="auto">
            <a:xfrm flipH="1">
              <a:off x="3904" y="1628"/>
              <a:ext cx="64" cy="5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3684" name="Line 84"/>
            <p:cNvSpPr>
              <a:spLocks noChangeShapeType="1"/>
            </p:cNvSpPr>
            <p:nvPr/>
          </p:nvSpPr>
          <p:spPr bwMode="auto">
            <a:xfrm>
              <a:off x="3904" y="1676"/>
              <a:ext cx="64" cy="4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3685" name="Line 85"/>
            <p:cNvSpPr>
              <a:spLocks noChangeShapeType="1"/>
            </p:cNvSpPr>
            <p:nvPr/>
          </p:nvSpPr>
          <p:spPr bwMode="auto">
            <a:xfrm>
              <a:off x="3932" y="1656"/>
              <a:ext cx="136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3686" name="Line 86"/>
            <p:cNvSpPr>
              <a:spLocks noChangeShapeType="1"/>
            </p:cNvSpPr>
            <p:nvPr/>
          </p:nvSpPr>
          <p:spPr bwMode="auto">
            <a:xfrm>
              <a:off x="3932" y="1696"/>
              <a:ext cx="136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53687" name="Text Box 87"/>
          <p:cNvSpPr txBox="1">
            <a:spLocks noChangeArrowheads="1"/>
          </p:cNvSpPr>
          <p:nvPr/>
        </p:nvSpPr>
        <p:spPr bwMode="auto">
          <a:xfrm>
            <a:off x="6403976" y="3089275"/>
            <a:ext cx="449263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4400" b="1" dirty="0">
                <a:solidFill>
                  <a:srgbClr val="FFC000"/>
                </a:solidFill>
                <a:latin typeface="Times New Roman" panose="02020603050405020304" pitchFamily="18" charset="0"/>
              </a:rPr>
              <a:t>c</a:t>
            </a:r>
          </a:p>
        </p:txBody>
      </p:sp>
      <p:sp>
        <p:nvSpPr>
          <p:cNvPr id="153688" name="Text Box 88"/>
          <p:cNvSpPr txBox="1">
            <a:spLocks noChangeArrowheads="1"/>
          </p:cNvSpPr>
          <p:nvPr/>
        </p:nvSpPr>
        <p:spPr bwMode="auto">
          <a:xfrm>
            <a:off x="5241926" y="3095625"/>
            <a:ext cx="506413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4400" b="1">
                <a:solidFill>
                  <a:srgbClr val="FF3300"/>
                </a:solidFill>
                <a:latin typeface="Times New Roman" panose="02020603050405020304" pitchFamily="18" charset="0"/>
              </a:rPr>
              <a:t>E</a:t>
            </a:r>
            <a:endParaRPr lang="en-US" altLang="zh-CN" sz="4400" b="1">
              <a:latin typeface="Times New Roman" panose="02020603050405020304" pitchFamily="18" charset="0"/>
            </a:endParaRPr>
          </a:p>
        </p:txBody>
      </p:sp>
      <p:grpSp>
        <p:nvGrpSpPr>
          <p:cNvPr id="153689" name="Group 89"/>
          <p:cNvGrpSpPr>
            <a:grpSpLocks/>
          </p:cNvGrpSpPr>
          <p:nvPr/>
        </p:nvGrpSpPr>
        <p:grpSpPr bwMode="auto">
          <a:xfrm>
            <a:off x="5751514" y="3403600"/>
            <a:ext cx="307975" cy="173038"/>
            <a:chOff x="3904" y="1628"/>
            <a:chExt cx="164" cy="92"/>
          </a:xfrm>
        </p:grpSpPr>
        <p:sp>
          <p:nvSpPr>
            <p:cNvPr id="153690" name="Line 90"/>
            <p:cNvSpPr>
              <a:spLocks noChangeShapeType="1"/>
            </p:cNvSpPr>
            <p:nvPr/>
          </p:nvSpPr>
          <p:spPr bwMode="auto">
            <a:xfrm flipH="1">
              <a:off x="3904" y="1628"/>
              <a:ext cx="64" cy="5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3691" name="Line 91"/>
            <p:cNvSpPr>
              <a:spLocks noChangeShapeType="1"/>
            </p:cNvSpPr>
            <p:nvPr/>
          </p:nvSpPr>
          <p:spPr bwMode="auto">
            <a:xfrm>
              <a:off x="3904" y="1676"/>
              <a:ext cx="64" cy="4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3692" name="Line 92"/>
            <p:cNvSpPr>
              <a:spLocks noChangeShapeType="1"/>
            </p:cNvSpPr>
            <p:nvPr/>
          </p:nvSpPr>
          <p:spPr bwMode="auto">
            <a:xfrm>
              <a:off x="3932" y="1656"/>
              <a:ext cx="136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3693" name="Line 93"/>
            <p:cNvSpPr>
              <a:spLocks noChangeShapeType="1"/>
            </p:cNvSpPr>
            <p:nvPr/>
          </p:nvSpPr>
          <p:spPr bwMode="auto">
            <a:xfrm>
              <a:off x="3932" y="1696"/>
              <a:ext cx="136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cxnSp>
        <p:nvCxnSpPr>
          <p:cNvPr id="153694" name="AutoShape 94"/>
          <p:cNvCxnSpPr>
            <a:cxnSpLocks noChangeShapeType="1"/>
            <a:stCxn id="153644" idx="5"/>
            <a:endCxn id="153653" idx="3"/>
          </p:cNvCxnSpPr>
          <p:nvPr/>
        </p:nvCxnSpPr>
        <p:spPr bwMode="auto">
          <a:xfrm rot="16200000" flipH="1">
            <a:off x="6122988" y="4745038"/>
            <a:ext cx="1588" cy="1262063"/>
          </a:xfrm>
          <a:prstGeom prst="curvedConnector3">
            <a:avLst>
              <a:gd name="adj1" fmla="val 22100000"/>
            </a:avLst>
          </a:prstGeom>
          <a:noFill/>
          <a:ln w="38100">
            <a:solidFill>
              <a:schemeClr val="tx1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3695" name="Text Box 95"/>
          <p:cNvSpPr txBox="1">
            <a:spLocks noChangeArrowheads="1"/>
          </p:cNvSpPr>
          <p:nvPr/>
        </p:nvSpPr>
        <p:spPr bwMode="auto">
          <a:xfrm>
            <a:off x="5856288" y="5721350"/>
            <a:ext cx="4826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3600" b="1" dirty="0">
                <a:solidFill>
                  <a:srgbClr val="FFC000"/>
                </a:solidFill>
                <a:latin typeface="Times New Roman" panose="02020603050405020304" pitchFamily="18" charset="0"/>
              </a:rPr>
              <a:t>d</a:t>
            </a:r>
          </a:p>
        </p:txBody>
      </p:sp>
      <p:sp>
        <p:nvSpPr>
          <p:cNvPr id="153696" name="Oval 96"/>
          <p:cNvSpPr>
            <a:spLocks noChangeArrowheads="1"/>
          </p:cNvSpPr>
          <p:nvPr/>
        </p:nvSpPr>
        <p:spPr bwMode="auto">
          <a:xfrm>
            <a:off x="8513764" y="4684714"/>
            <a:ext cx="731837" cy="731837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2396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536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536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536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536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536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536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1536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1536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1536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1536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1536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1536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1536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 nodeType="clickPar">
                      <p:stCondLst>
                        <p:cond delay="indefinite"/>
                      </p:stCondLst>
                      <p:childTnLst>
                        <p:par>
                          <p:cTn id="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8" dur="500"/>
                                        <p:tgtEl>
                                          <p:spTgt spid="1536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3" dur="500"/>
                                        <p:tgtEl>
                                          <p:spTgt spid="1536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 nodeType="clickPar">
                      <p:stCondLst>
                        <p:cond delay="indefinite"/>
                      </p:stCondLst>
                      <p:childTnLst>
                        <p:par>
                          <p:cTn id="7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8" dur="500"/>
                                        <p:tgtEl>
                                          <p:spTgt spid="1536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3" dur="500"/>
                                        <p:tgtEl>
                                          <p:spTgt spid="1536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6" dur="500"/>
                                        <p:tgtEl>
                                          <p:spTgt spid="1536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 nodeType="clickPar">
                      <p:stCondLst>
                        <p:cond delay="indefinite"/>
                      </p:stCondLst>
                      <p:childTnLst>
                        <p:par>
                          <p:cTn id="8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1" dur="500"/>
                                        <p:tgtEl>
                                          <p:spTgt spid="1536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 nodeType="clickPar">
                      <p:stCondLst>
                        <p:cond delay="indefinite"/>
                      </p:stCondLst>
                      <p:childTnLst>
                        <p:par>
                          <p:cTn id="9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6" dur="500"/>
                                        <p:tgtEl>
                                          <p:spTgt spid="1536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 nodeType="clickPar">
                      <p:stCondLst>
                        <p:cond delay="indefinite"/>
                      </p:stCondLst>
                      <p:childTnLst>
                        <p:par>
                          <p:cTn id="9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1" dur="500"/>
                                        <p:tgtEl>
                                          <p:spTgt spid="1536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 nodeType="clickPar">
                      <p:stCondLst>
                        <p:cond delay="indefinite"/>
                      </p:stCondLst>
                      <p:childTnLst>
                        <p:par>
                          <p:cTn id="10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6" dur="500"/>
                                        <p:tgtEl>
                                          <p:spTgt spid="1536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 nodeType="clickPar">
                      <p:stCondLst>
                        <p:cond delay="indefinite"/>
                      </p:stCondLst>
                      <p:childTnLst>
                        <p:par>
                          <p:cTn id="10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9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1" dur="500"/>
                                        <p:tgtEl>
                                          <p:spTgt spid="1536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 nodeType="clickPar">
                      <p:stCondLst>
                        <p:cond delay="indefinite"/>
                      </p:stCondLst>
                      <p:childTnLst>
                        <p:par>
                          <p:cTn id="1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6" dur="500"/>
                                        <p:tgtEl>
                                          <p:spTgt spid="1536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 nodeType="clickPar">
                      <p:stCondLst>
                        <p:cond delay="indefinite"/>
                      </p:stCondLst>
                      <p:childTnLst>
                        <p:par>
                          <p:cTn id="1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1" dur="500"/>
                                        <p:tgtEl>
                                          <p:spTgt spid="1536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 nodeType="clickPar">
                      <p:stCondLst>
                        <p:cond delay="indefinite"/>
                      </p:stCondLst>
                      <p:childTnLst>
                        <p:par>
                          <p:cTn id="1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6" dur="500"/>
                                        <p:tgtEl>
                                          <p:spTgt spid="1536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 nodeType="clickPar">
                      <p:stCondLst>
                        <p:cond delay="indefinite"/>
                      </p:stCondLst>
                      <p:childTnLst>
                        <p:par>
                          <p:cTn id="1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9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1" dur="500"/>
                                        <p:tgtEl>
                                          <p:spTgt spid="1536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4" dur="500"/>
                                        <p:tgtEl>
                                          <p:spTgt spid="1536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7" dur="500"/>
                                        <p:tgtEl>
                                          <p:spTgt spid="1536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 nodeType="clickPar">
                      <p:stCondLst>
                        <p:cond delay="indefinite"/>
                      </p:stCondLst>
                      <p:childTnLst>
                        <p:par>
                          <p:cTn id="1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2" dur="500"/>
                                        <p:tgtEl>
                                          <p:spTgt spid="1536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 nodeType="clickPar">
                      <p:stCondLst>
                        <p:cond delay="indefinite"/>
                      </p:stCondLst>
                      <p:childTnLst>
                        <p:par>
                          <p:cTn id="1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7" dur="500"/>
                                        <p:tgtEl>
                                          <p:spTgt spid="1536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 nodeType="clickPar">
                      <p:stCondLst>
                        <p:cond delay="indefinite"/>
                      </p:stCondLst>
                      <p:childTnLst>
                        <p:par>
                          <p:cTn id="1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2" dur="500"/>
                                        <p:tgtEl>
                                          <p:spTgt spid="1536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 nodeType="clickPar">
                      <p:stCondLst>
                        <p:cond delay="indefinite"/>
                      </p:stCondLst>
                      <p:childTnLst>
                        <p:par>
                          <p:cTn id="1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7" dur="500"/>
                                        <p:tgtEl>
                                          <p:spTgt spid="1536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0" dur="500"/>
                                        <p:tgtEl>
                                          <p:spTgt spid="1536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3" dur="500"/>
                                        <p:tgtEl>
                                          <p:spTgt spid="1536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 nodeType="clickPar">
                      <p:stCondLst>
                        <p:cond delay="indefinite"/>
                      </p:stCondLst>
                      <p:childTnLst>
                        <p:par>
                          <p:cTn id="1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8" dur="500"/>
                                        <p:tgtEl>
                                          <p:spTgt spid="153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 nodeType="clickPar">
                      <p:stCondLst>
                        <p:cond delay="indefinite"/>
                      </p:stCondLst>
                      <p:childTnLst>
                        <p:par>
                          <p:cTn id="1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3" dur="500"/>
                                        <p:tgtEl>
                                          <p:spTgt spid="1536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 nodeType="clickPar">
                      <p:stCondLst>
                        <p:cond delay="indefinite"/>
                      </p:stCondLst>
                      <p:childTnLst>
                        <p:par>
                          <p:cTn id="17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8" dur="500"/>
                                        <p:tgtEl>
                                          <p:spTgt spid="1536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 nodeType="clickPar">
                      <p:stCondLst>
                        <p:cond delay="indefinite"/>
                      </p:stCondLst>
                      <p:childTnLst>
                        <p:par>
                          <p:cTn id="1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1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3" dur="500"/>
                                        <p:tgtEl>
                                          <p:spTgt spid="1536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6" dur="500"/>
                                        <p:tgtEl>
                                          <p:spTgt spid="1536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9" dur="500"/>
                                        <p:tgtEl>
                                          <p:spTgt spid="1536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0" fill="hold" nodeType="clickPar">
                      <p:stCondLst>
                        <p:cond delay="indefinite"/>
                      </p:stCondLst>
                      <p:childTnLst>
                        <p:par>
                          <p:cTn id="19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4" dur="500"/>
                                        <p:tgtEl>
                                          <p:spTgt spid="1536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638" grpId="0" animBg="1"/>
      <p:bldP spid="153639" grpId="0"/>
      <p:bldP spid="153641" grpId="0" animBg="1"/>
      <p:bldP spid="153641" grpId="1" animBg="1"/>
      <p:bldP spid="153642" grpId="0"/>
      <p:bldP spid="153643" grpId="0"/>
      <p:bldP spid="153644" grpId="0" animBg="1"/>
      <p:bldP spid="153644" grpId="1" animBg="1"/>
      <p:bldP spid="153646" grpId="0"/>
      <p:bldP spid="153646" grpId="1"/>
      <p:bldP spid="153652" grpId="0"/>
      <p:bldP spid="153653" grpId="0" animBg="1"/>
      <p:bldP spid="153653" grpId="1" animBg="1"/>
      <p:bldP spid="153655" grpId="0"/>
      <p:bldP spid="153656" grpId="0"/>
      <p:bldP spid="153662" grpId="0"/>
      <p:bldP spid="153663" grpId="0" animBg="1"/>
      <p:bldP spid="153663" grpId="1" animBg="1"/>
      <p:bldP spid="153665" grpId="0"/>
      <p:bldP spid="153665" grpId="1"/>
      <p:bldP spid="153666" grpId="0"/>
      <p:bldP spid="153672" grpId="0"/>
      <p:bldP spid="153673" grpId="0"/>
      <p:bldP spid="153674" grpId="0"/>
      <p:bldP spid="153680" grpId="0"/>
      <p:bldP spid="153681" grpId="0"/>
      <p:bldP spid="153687" grpId="0"/>
      <p:bldP spid="153688" grpId="0"/>
      <p:bldP spid="15369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CF8AB-D625-4809-9EF1-65C188EFC5E1}" type="slidenum">
              <a:rPr lang="zh-CN" altLang="en-US"/>
              <a:pPr/>
              <a:t>29</a:t>
            </a:fld>
            <a:endParaRPr lang="en-US" altLang="zh-CN"/>
          </a:p>
        </p:txBody>
      </p:sp>
      <p:sp>
        <p:nvSpPr>
          <p:cNvPr id="51203" name="Rectangle 3"/>
          <p:cNvSpPr>
            <a:spLocks noChangeArrowheads="1"/>
          </p:cNvSpPr>
          <p:nvPr/>
        </p:nvSpPr>
        <p:spPr bwMode="auto">
          <a:xfrm>
            <a:off x="1765301" y="1111082"/>
            <a:ext cx="8445500" cy="21236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10000"/>
              </a:lnSpc>
            </a:pPr>
            <a:r>
              <a:rPr lang="zh-CN" altLang="en-US" sz="2400" b="1" dirty="0">
                <a:latin typeface="Times New Roman" panose="02020603050405020304" pitchFamily="18" charset="0"/>
                <a:ea typeface="楷体_GB2312" pitchFamily="49" charset="-122"/>
              </a:rPr>
              <a:t>对于一个右线性文法</a:t>
            </a:r>
            <a:r>
              <a:rPr lang="en-US" altLang="zh-CN" sz="2400" b="1" dirty="0">
                <a:latin typeface="Times New Roman" panose="02020603050405020304" pitchFamily="18" charset="0"/>
                <a:ea typeface="楷体_GB2312" pitchFamily="49" charset="-122"/>
              </a:rPr>
              <a:t>G[E] </a:t>
            </a:r>
            <a:r>
              <a:rPr lang="zh-CN" altLang="en-US" sz="2400" b="1" dirty="0">
                <a:latin typeface="Times New Roman" panose="02020603050405020304" pitchFamily="18" charset="0"/>
                <a:ea typeface="楷体_GB2312" pitchFamily="49" charset="-122"/>
              </a:rPr>
              <a:t>：</a:t>
            </a:r>
          </a:p>
          <a:p>
            <a:pPr>
              <a:lnSpc>
                <a:spcPct val="110000"/>
              </a:lnSpc>
            </a:pPr>
            <a:r>
              <a:rPr lang="zh-CN" altLang="en-US" sz="2400" b="1" dirty="0">
                <a:latin typeface="Times New Roman" panose="02020603050405020304" pitchFamily="18" charset="0"/>
                <a:ea typeface="楷体_GB2312" pitchFamily="49" charset="-122"/>
              </a:rPr>
              <a:t>          </a:t>
            </a:r>
            <a:r>
              <a:rPr lang="en-US" altLang="zh-CN" sz="2400" b="1" dirty="0">
                <a:latin typeface="Times New Roman" panose="02020603050405020304" pitchFamily="18" charset="0"/>
                <a:ea typeface="楷体_GB2312" pitchFamily="49" charset="-122"/>
              </a:rPr>
              <a:t>U ∷=a   </a:t>
            </a:r>
            <a:r>
              <a:rPr lang="zh-CN" altLang="en-US" sz="2400" b="1" dirty="0">
                <a:latin typeface="Times New Roman" panose="02020603050405020304" pitchFamily="18" charset="0"/>
                <a:ea typeface="楷体_GB2312" pitchFamily="49" charset="-122"/>
              </a:rPr>
              <a:t>或  </a:t>
            </a:r>
            <a:r>
              <a:rPr lang="en-US" altLang="zh-CN" sz="2400" b="1" dirty="0">
                <a:latin typeface="Times New Roman" panose="02020603050405020304" pitchFamily="18" charset="0"/>
                <a:ea typeface="楷体_GB2312" pitchFamily="49" charset="-122"/>
              </a:rPr>
              <a:t>U∷=</a:t>
            </a:r>
            <a:r>
              <a:rPr lang="en-US" altLang="zh-CN" sz="2400" b="1" dirty="0" err="1">
                <a:latin typeface="Times New Roman" panose="02020603050405020304" pitchFamily="18" charset="0"/>
                <a:ea typeface="楷体_GB2312" pitchFamily="49" charset="-122"/>
              </a:rPr>
              <a:t>aB</a:t>
            </a:r>
            <a:r>
              <a:rPr lang="en-US" altLang="zh-CN" sz="2400" b="1" dirty="0">
                <a:latin typeface="Times New Roman" panose="02020603050405020304" pitchFamily="18" charset="0"/>
                <a:ea typeface="楷体_GB2312" pitchFamily="49" charset="-122"/>
              </a:rPr>
              <a:t>              U, B∈V</a:t>
            </a:r>
            <a:r>
              <a:rPr lang="en-US" altLang="zh-CN" sz="2400" b="1" baseline="-25000" dirty="0">
                <a:latin typeface="Times New Roman" panose="02020603050405020304" pitchFamily="18" charset="0"/>
                <a:ea typeface="楷体_GB2312" pitchFamily="49" charset="-122"/>
              </a:rPr>
              <a:t>N</a:t>
            </a:r>
            <a:r>
              <a:rPr lang="en-US" altLang="zh-CN" sz="2400" b="1" dirty="0">
                <a:latin typeface="Times New Roman" panose="02020603050405020304" pitchFamily="18" charset="0"/>
                <a:ea typeface="楷体_GB2312" pitchFamily="49" charset="-122"/>
              </a:rPr>
              <a:t> </a:t>
            </a:r>
            <a:r>
              <a:rPr lang="zh-CN" altLang="en-US" sz="2400" b="1" dirty="0">
                <a:latin typeface="Times New Roman" panose="02020603050405020304" pitchFamily="18" charset="0"/>
                <a:ea typeface="楷体_GB2312" pitchFamily="49" charset="-122"/>
              </a:rPr>
              <a:t>，</a:t>
            </a:r>
            <a:r>
              <a:rPr lang="en-US" altLang="zh-CN" sz="2400" b="1" dirty="0" err="1">
                <a:latin typeface="Times New Roman" panose="02020603050405020304" pitchFamily="18" charset="0"/>
                <a:ea typeface="楷体_GB2312" pitchFamily="49" charset="-122"/>
              </a:rPr>
              <a:t>a∈V</a:t>
            </a:r>
            <a:r>
              <a:rPr lang="en-US" altLang="zh-CN" sz="2400" b="1" baseline="-25000" dirty="0" err="1">
                <a:latin typeface="Times New Roman" panose="02020603050405020304" pitchFamily="18" charset="0"/>
                <a:ea typeface="楷体_GB2312" pitchFamily="49" charset="-122"/>
              </a:rPr>
              <a:t>T</a:t>
            </a:r>
            <a:endParaRPr lang="en-US" altLang="zh-CN" sz="2400" b="1" baseline="-25000" dirty="0">
              <a:latin typeface="Times New Roman" panose="02020603050405020304" pitchFamily="18" charset="0"/>
              <a:ea typeface="楷体_GB2312" pitchFamily="49" charset="-122"/>
            </a:endParaRPr>
          </a:p>
          <a:p>
            <a:pPr>
              <a:lnSpc>
                <a:spcPct val="110000"/>
              </a:lnSpc>
            </a:pPr>
            <a:r>
              <a:rPr lang="zh-CN" altLang="en-US" sz="2400" b="1" dirty="0">
                <a:latin typeface="Times New Roman" panose="02020603050405020304" pitchFamily="18" charset="0"/>
                <a:ea typeface="楷体_GB2312" pitchFamily="49" charset="-122"/>
              </a:rPr>
              <a:t>（</a:t>
            </a:r>
            <a:r>
              <a:rPr lang="en-US" altLang="zh-CN" sz="2400" b="1" dirty="0">
                <a:latin typeface="Times New Roman" panose="02020603050405020304" pitchFamily="18" charset="0"/>
                <a:ea typeface="楷体_GB2312" pitchFamily="49" charset="-122"/>
              </a:rPr>
              <a:t>1</a:t>
            </a:r>
            <a:r>
              <a:rPr lang="zh-CN" altLang="en-US" sz="2400" b="1" dirty="0">
                <a:latin typeface="Times New Roman" panose="02020603050405020304" pitchFamily="18" charset="0"/>
                <a:ea typeface="楷体_GB2312" pitchFamily="49" charset="-122"/>
              </a:rPr>
              <a:t>）设一个终止状态</a:t>
            </a:r>
            <a:r>
              <a:rPr lang="en-US" altLang="zh-CN" sz="2400" b="1" dirty="0">
                <a:latin typeface="Times New Roman" panose="02020603050405020304" pitchFamily="18" charset="0"/>
                <a:ea typeface="楷体_GB2312" pitchFamily="49" charset="-122"/>
              </a:rPr>
              <a:t>Q</a:t>
            </a:r>
            <a:r>
              <a:rPr lang="zh-CN" altLang="en-US" sz="2400" b="1" dirty="0">
                <a:latin typeface="Times New Roman" panose="02020603050405020304" pitchFamily="18" charset="0"/>
                <a:ea typeface="楷体_GB2312" pitchFamily="49" charset="-122"/>
              </a:rPr>
              <a:t>，</a:t>
            </a:r>
            <a:r>
              <a:rPr lang="en-US" altLang="zh-CN" sz="2400" b="1" dirty="0">
                <a:latin typeface="Times New Roman" panose="02020603050405020304" pitchFamily="18" charset="0"/>
                <a:ea typeface="楷体_GB2312" pitchFamily="49" charset="-122"/>
              </a:rPr>
              <a:t>Q∈V</a:t>
            </a:r>
            <a:r>
              <a:rPr lang="en-US" altLang="zh-CN" sz="2400" b="1" baseline="-25000" dirty="0">
                <a:latin typeface="Times New Roman" panose="02020603050405020304" pitchFamily="18" charset="0"/>
                <a:ea typeface="楷体_GB2312" pitchFamily="49" charset="-122"/>
              </a:rPr>
              <a:t>N</a:t>
            </a:r>
            <a:r>
              <a:rPr lang="en-US" altLang="zh-CN" sz="2400" b="1" dirty="0">
                <a:latin typeface="Times New Roman" panose="02020603050405020304" pitchFamily="18" charset="0"/>
                <a:ea typeface="楷体_GB2312" pitchFamily="49" charset="-122"/>
              </a:rPr>
              <a:t> </a:t>
            </a:r>
          </a:p>
          <a:p>
            <a:pPr>
              <a:lnSpc>
                <a:spcPct val="110000"/>
              </a:lnSpc>
            </a:pPr>
            <a:r>
              <a:rPr lang="zh-CN" altLang="en-US" sz="2400" b="1" dirty="0">
                <a:latin typeface="Times New Roman" panose="02020603050405020304" pitchFamily="18" charset="0"/>
                <a:ea typeface="楷体_GB2312" pitchFamily="49" charset="-122"/>
              </a:rPr>
              <a:t>（</a:t>
            </a:r>
            <a:r>
              <a:rPr lang="en-US" altLang="zh-CN" sz="2400" b="1" dirty="0">
                <a:latin typeface="Times New Roman" panose="02020603050405020304" pitchFamily="18" charset="0"/>
                <a:ea typeface="楷体_GB2312" pitchFamily="49" charset="-122"/>
              </a:rPr>
              <a:t>2</a:t>
            </a:r>
            <a:r>
              <a:rPr lang="zh-CN" altLang="en-US" sz="2400" b="1" dirty="0">
                <a:latin typeface="Times New Roman" panose="02020603050405020304" pitchFamily="18" charset="0"/>
                <a:ea typeface="楷体_GB2312" pitchFamily="49" charset="-122"/>
              </a:rPr>
              <a:t>）对Ｇ中每一条形如</a:t>
            </a:r>
            <a:r>
              <a:rPr lang="en-US" altLang="zh-CN" sz="2400" b="1" dirty="0">
                <a:latin typeface="Times New Roman" panose="02020603050405020304" pitchFamily="18" charset="0"/>
                <a:ea typeface="楷体_GB2312" pitchFamily="49" charset="-122"/>
              </a:rPr>
              <a:t>U∷</a:t>
            </a:r>
            <a:r>
              <a:rPr lang="zh-CN" altLang="en-US" sz="2400" b="1" dirty="0">
                <a:latin typeface="Times New Roman" panose="02020603050405020304" pitchFamily="18" charset="0"/>
                <a:ea typeface="楷体_GB2312" pitchFamily="49" charset="-122"/>
              </a:rPr>
              <a:t>＝</a:t>
            </a:r>
            <a:r>
              <a:rPr lang="en-US" altLang="zh-CN" sz="2400" b="1" dirty="0" err="1">
                <a:latin typeface="Times New Roman" panose="02020603050405020304" pitchFamily="18" charset="0"/>
                <a:ea typeface="楷体_GB2312" pitchFamily="49" charset="-122"/>
              </a:rPr>
              <a:t>aB</a:t>
            </a:r>
            <a:r>
              <a:rPr lang="zh-CN" altLang="en-US" sz="2400" b="1" dirty="0">
                <a:latin typeface="Times New Roman" panose="02020603050405020304" pitchFamily="18" charset="0"/>
                <a:ea typeface="楷体_GB2312" pitchFamily="49" charset="-122"/>
              </a:rPr>
              <a:t>的文法规则，则从状态</a:t>
            </a:r>
            <a:r>
              <a:rPr lang="en-US" altLang="zh-CN" sz="2400" b="1" dirty="0">
                <a:latin typeface="Times New Roman" panose="02020603050405020304" pitchFamily="18" charset="0"/>
                <a:ea typeface="楷体_GB2312" pitchFamily="49" charset="-122"/>
              </a:rPr>
              <a:t>U</a:t>
            </a:r>
            <a:r>
              <a:rPr lang="zh-CN" altLang="en-US" sz="2400" b="1" dirty="0">
                <a:latin typeface="Times New Roman" panose="02020603050405020304" pitchFamily="18" charset="0"/>
                <a:ea typeface="楷体_GB2312" pitchFamily="49" charset="-122"/>
              </a:rPr>
              <a:t>向</a:t>
            </a:r>
          </a:p>
          <a:p>
            <a:pPr>
              <a:lnSpc>
                <a:spcPct val="110000"/>
              </a:lnSpc>
            </a:pPr>
            <a:r>
              <a:rPr lang="zh-CN" altLang="en-US" sz="2400" b="1" dirty="0">
                <a:latin typeface="Times New Roman" panose="02020603050405020304" pitchFamily="18" charset="0"/>
                <a:ea typeface="楷体_GB2312" pitchFamily="49" charset="-122"/>
              </a:rPr>
              <a:t>          状态Ｂ引一条箭弧线并标记符号</a:t>
            </a:r>
            <a:r>
              <a:rPr lang="en-US" altLang="zh-CN" sz="2400" b="1" dirty="0">
                <a:latin typeface="Times New Roman" panose="02020603050405020304" pitchFamily="18" charset="0"/>
                <a:ea typeface="楷体_GB2312" pitchFamily="49" charset="-122"/>
              </a:rPr>
              <a:t>a </a:t>
            </a:r>
            <a:r>
              <a:rPr lang="zh-CN" altLang="en-US" sz="2400" b="1" dirty="0">
                <a:latin typeface="Times New Roman" panose="02020603050405020304" pitchFamily="18" charset="0"/>
                <a:ea typeface="楷体_GB2312" pitchFamily="49" charset="-122"/>
              </a:rPr>
              <a:t>。</a:t>
            </a:r>
          </a:p>
        </p:txBody>
      </p:sp>
      <p:sp>
        <p:nvSpPr>
          <p:cNvPr id="51205" name="Oval 5"/>
          <p:cNvSpPr>
            <a:spLocks noChangeArrowheads="1"/>
          </p:cNvSpPr>
          <p:nvPr/>
        </p:nvSpPr>
        <p:spPr bwMode="auto">
          <a:xfrm>
            <a:off x="4127500" y="5285831"/>
            <a:ext cx="1270000" cy="546100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CN" sz="28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U</a:t>
            </a:r>
          </a:p>
        </p:txBody>
      </p:sp>
      <p:sp>
        <p:nvSpPr>
          <p:cNvPr id="51206" name="Oval 6"/>
          <p:cNvSpPr>
            <a:spLocks noChangeArrowheads="1"/>
          </p:cNvSpPr>
          <p:nvPr/>
        </p:nvSpPr>
        <p:spPr bwMode="auto">
          <a:xfrm>
            <a:off x="6502400" y="5311231"/>
            <a:ext cx="1270000" cy="546100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CN" sz="28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Q</a:t>
            </a:r>
          </a:p>
        </p:txBody>
      </p:sp>
      <p:sp>
        <p:nvSpPr>
          <p:cNvPr id="51207" name="Line 7"/>
          <p:cNvSpPr>
            <a:spLocks noChangeShapeType="1"/>
          </p:cNvSpPr>
          <p:nvPr/>
        </p:nvSpPr>
        <p:spPr bwMode="auto">
          <a:xfrm>
            <a:off x="5397500" y="5552531"/>
            <a:ext cx="10922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1208" name="Text Box 8"/>
          <p:cNvSpPr txBox="1">
            <a:spLocks noChangeArrowheads="1"/>
          </p:cNvSpPr>
          <p:nvPr/>
        </p:nvSpPr>
        <p:spPr bwMode="auto">
          <a:xfrm>
            <a:off x="5676900" y="5044532"/>
            <a:ext cx="4826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8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a</a:t>
            </a:r>
          </a:p>
        </p:txBody>
      </p:sp>
      <p:sp>
        <p:nvSpPr>
          <p:cNvPr id="51209" name="Oval 9"/>
          <p:cNvSpPr>
            <a:spLocks noChangeArrowheads="1"/>
          </p:cNvSpPr>
          <p:nvPr/>
        </p:nvSpPr>
        <p:spPr bwMode="auto">
          <a:xfrm>
            <a:off x="6769100" y="5368382"/>
            <a:ext cx="768350" cy="404813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1212" name="Oval 12"/>
          <p:cNvSpPr>
            <a:spLocks noChangeArrowheads="1"/>
          </p:cNvSpPr>
          <p:nvPr/>
        </p:nvSpPr>
        <p:spPr bwMode="auto">
          <a:xfrm>
            <a:off x="4127500" y="3291891"/>
            <a:ext cx="1270000" cy="546100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CN" sz="28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U</a:t>
            </a:r>
          </a:p>
        </p:txBody>
      </p:sp>
      <p:sp>
        <p:nvSpPr>
          <p:cNvPr id="51213" name="Oval 13"/>
          <p:cNvSpPr>
            <a:spLocks noChangeArrowheads="1"/>
          </p:cNvSpPr>
          <p:nvPr/>
        </p:nvSpPr>
        <p:spPr bwMode="auto">
          <a:xfrm>
            <a:off x="6502400" y="3317291"/>
            <a:ext cx="1270000" cy="546100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CN" sz="28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B</a:t>
            </a:r>
          </a:p>
        </p:txBody>
      </p:sp>
      <p:sp>
        <p:nvSpPr>
          <p:cNvPr id="51214" name="Line 14"/>
          <p:cNvSpPr>
            <a:spLocks noChangeShapeType="1"/>
          </p:cNvSpPr>
          <p:nvPr/>
        </p:nvSpPr>
        <p:spPr bwMode="auto">
          <a:xfrm>
            <a:off x="5397500" y="3558591"/>
            <a:ext cx="10922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1215" name="Text Box 15"/>
          <p:cNvSpPr txBox="1">
            <a:spLocks noChangeArrowheads="1"/>
          </p:cNvSpPr>
          <p:nvPr/>
        </p:nvSpPr>
        <p:spPr bwMode="auto">
          <a:xfrm>
            <a:off x="5676900" y="3050592"/>
            <a:ext cx="4826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8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a</a:t>
            </a:r>
          </a:p>
        </p:txBody>
      </p:sp>
      <p:sp>
        <p:nvSpPr>
          <p:cNvPr id="51216" name="Rectangle 16"/>
          <p:cNvSpPr>
            <a:spLocks noChangeArrowheads="1"/>
          </p:cNvSpPr>
          <p:nvPr/>
        </p:nvSpPr>
        <p:spPr bwMode="auto">
          <a:xfrm>
            <a:off x="1867408" y="4097898"/>
            <a:ext cx="8018463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2400" b="1">
                <a:latin typeface="Times New Roman" panose="02020603050405020304" pitchFamily="18" charset="0"/>
                <a:ea typeface="楷体_GB2312" pitchFamily="49" charset="-122"/>
              </a:rPr>
              <a:t>（</a:t>
            </a:r>
            <a:r>
              <a:rPr lang="en-US" altLang="zh-CN" sz="2400" b="1">
                <a:latin typeface="Times New Roman" panose="02020603050405020304" pitchFamily="18" charset="0"/>
                <a:ea typeface="楷体_GB2312" pitchFamily="49" charset="-122"/>
              </a:rPr>
              <a:t>3</a:t>
            </a:r>
            <a:r>
              <a:rPr lang="zh-CN" altLang="en-US" sz="2400" b="1">
                <a:latin typeface="Times New Roman" panose="02020603050405020304" pitchFamily="18" charset="0"/>
                <a:ea typeface="楷体_GB2312" pitchFamily="49" charset="-122"/>
              </a:rPr>
              <a:t>）对于Ｇ中每一条形如</a:t>
            </a:r>
            <a:r>
              <a:rPr lang="en-US" altLang="zh-CN" sz="2400" b="1">
                <a:latin typeface="Times New Roman" panose="02020603050405020304" pitchFamily="18" charset="0"/>
                <a:ea typeface="楷体_GB2312" pitchFamily="49" charset="-122"/>
              </a:rPr>
              <a:t>U∷</a:t>
            </a:r>
            <a:r>
              <a:rPr lang="zh-CN" altLang="en-US" sz="2400" b="1">
                <a:latin typeface="Times New Roman" panose="02020603050405020304" pitchFamily="18" charset="0"/>
                <a:ea typeface="楷体_GB2312" pitchFamily="49" charset="-122"/>
              </a:rPr>
              <a:t>＝</a:t>
            </a:r>
            <a:r>
              <a:rPr lang="en-US" altLang="zh-CN" sz="2400" b="1">
                <a:latin typeface="Times New Roman" panose="02020603050405020304" pitchFamily="18" charset="0"/>
                <a:ea typeface="楷体_GB2312" pitchFamily="49" charset="-122"/>
              </a:rPr>
              <a:t>a</a:t>
            </a:r>
            <a:r>
              <a:rPr lang="zh-CN" altLang="en-US" sz="2400" b="1">
                <a:latin typeface="Times New Roman" panose="02020603050405020304" pitchFamily="18" charset="0"/>
                <a:ea typeface="楷体_GB2312" pitchFamily="49" charset="-122"/>
              </a:rPr>
              <a:t>的文法规则，从状态</a:t>
            </a:r>
            <a:r>
              <a:rPr lang="en-US" altLang="zh-CN" sz="2400" b="1">
                <a:latin typeface="Times New Roman" panose="02020603050405020304" pitchFamily="18" charset="0"/>
                <a:ea typeface="楷体_GB2312" pitchFamily="49" charset="-122"/>
              </a:rPr>
              <a:t>U</a:t>
            </a:r>
            <a:r>
              <a:rPr lang="zh-CN" altLang="en-US" sz="2400" b="1">
                <a:latin typeface="Times New Roman" panose="02020603050405020304" pitchFamily="18" charset="0"/>
                <a:ea typeface="楷体_GB2312" pitchFamily="49" charset="-122"/>
              </a:rPr>
              <a:t>向</a:t>
            </a:r>
          </a:p>
          <a:p>
            <a:r>
              <a:rPr lang="zh-CN" altLang="en-US" sz="2400" b="1">
                <a:latin typeface="Times New Roman" panose="02020603050405020304" pitchFamily="18" charset="0"/>
                <a:ea typeface="楷体_GB2312" pitchFamily="49" charset="-122"/>
              </a:rPr>
              <a:t>          终态Ｑ引一条箭弧线并标记符号</a:t>
            </a:r>
            <a:r>
              <a:rPr lang="en-US" altLang="zh-CN" sz="2400" b="1">
                <a:latin typeface="Times New Roman" panose="02020603050405020304" pitchFamily="18" charset="0"/>
                <a:ea typeface="楷体_GB2312" pitchFamily="49" charset="-122"/>
              </a:rPr>
              <a:t>a</a:t>
            </a:r>
            <a:r>
              <a:rPr lang="zh-CN" altLang="en-US" sz="2400" b="1">
                <a:latin typeface="Times New Roman" panose="02020603050405020304" pitchFamily="18" charset="0"/>
                <a:ea typeface="楷体_GB2312" pitchFamily="49" charset="-122"/>
              </a:rPr>
              <a:t>。</a:t>
            </a:r>
          </a:p>
        </p:txBody>
      </p:sp>
      <p:sp>
        <p:nvSpPr>
          <p:cNvPr id="51218" name="Rectangle 18"/>
          <p:cNvSpPr>
            <a:spLocks noChangeArrowheads="1"/>
          </p:cNvSpPr>
          <p:nvPr/>
        </p:nvSpPr>
        <p:spPr bwMode="auto">
          <a:xfrm>
            <a:off x="1611313" y="193675"/>
            <a:ext cx="8839200" cy="1481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419100" indent="-382588" eaLnBrk="0" hangingPunct="0"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"/>
              <a:defRPr sz="3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22313" indent="-273050" eaLnBrk="0" hangingPunct="0"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004888" indent="-255588" eaLnBrk="0" hangingPunct="0"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○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279525" indent="-236538" eaLnBrk="0" hangingPunct="0"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1489075" indent="-182563" eaLnBrk="0" hangingPunct="0"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1946275" indent="-1825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403475" indent="-1825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2860675" indent="-1825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317875" indent="-1825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Font typeface="Wingdings 2" panose="05020102010507070707" pitchFamily="18" charset="2"/>
              <a:buNone/>
            </a:pPr>
            <a:r>
              <a:rPr lang="en-US" altLang="zh-CN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楷体_GB2312" pitchFamily="49" charset="-122"/>
                <a:ea typeface="楷体_GB2312" pitchFamily="49" charset="-122"/>
              </a:rPr>
              <a:t>2</a:t>
            </a:r>
            <a:r>
              <a:rPr lang="zh-CN" altLang="en-US" sz="28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楷体_GB2312" pitchFamily="49" charset="-122"/>
                <a:ea typeface="楷体_GB2312" pitchFamily="49" charset="-122"/>
              </a:rPr>
              <a:t>、由</a:t>
            </a:r>
            <a:r>
              <a:rPr lang="en-US" altLang="zh-CN" sz="28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楷体_GB2312" pitchFamily="49" charset="-122"/>
                <a:ea typeface="楷体_GB2312" pitchFamily="49" charset="-122"/>
              </a:rPr>
              <a:t>右</a:t>
            </a:r>
            <a:r>
              <a:rPr lang="zh-CN" altLang="en-US" sz="28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楷体_GB2312" pitchFamily="49" charset="-122"/>
                <a:ea typeface="楷体_GB2312" pitchFamily="49" charset="-122"/>
              </a:rPr>
              <a:t>线性</a:t>
            </a:r>
            <a:r>
              <a:rPr lang="en-US" altLang="zh-CN" sz="2800" b="1" dirty="0" err="1">
                <a:solidFill>
                  <a:srgbClr val="FFC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楷体_GB2312" pitchFamily="49" charset="-122"/>
                <a:ea typeface="楷体_GB2312" pitchFamily="49" charset="-122"/>
              </a:rPr>
              <a:t>文法构造状态转换图</a:t>
            </a:r>
            <a:endParaRPr lang="en-US" altLang="zh-CN" sz="2800" b="1" dirty="0">
              <a:solidFill>
                <a:srgbClr val="FFC0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楷体_GB2312" pitchFamily="49" charset="-122"/>
              <a:ea typeface="楷体_GB2312" pitchFamily="49" charset="-122"/>
            </a:endParaRPr>
          </a:p>
          <a:p>
            <a:pPr>
              <a:lnSpc>
                <a:spcPct val="120000"/>
              </a:lnSpc>
              <a:buFont typeface="Wingdings 2" panose="05020102010507070707" pitchFamily="18" charset="2"/>
              <a:buNone/>
            </a:pPr>
            <a:endParaRPr lang="zh-CN" altLang="en-US" sz="2800" b="1" dirty="0"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51219" name="AutoShape 19"/>
          <p:cNvSpPr>
            <a:spLocks noChangeArrowheads="1"/>
          </p:cNvSpPr>
          <p:nvPr/>
        </p:nvSpPr>
        <p:spPr bwMode="auto">
          <a:xfrm>
            <a:off x="8866982" y="243455"/>
            <a:ext cx="2560637" cy="817563"/>
          </a:xfrm>
          <a:prstGeom prst="roundRect">
            <a:avLst>
              <a:gd name="adj" fmla="val 25241"/>
            </a:avLst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zh-CN" altLang="en-US" sz="3200" b="1" i="1" dirty="0">
                <a:solidFill>
                  <a:srgbClr val="FFC000"/>
                </a:solidFill>
                <a:ea typeface="黑体" panose="02010609060101010101" pitchFamily="49" charset="-122"/>
              </a:rPr>
              <a:t>推导的思想</a:t>
            </a:r>
          </a:p>
        </p:txBody>
      </p:sp>
      <p:cxnSp>
        <p:nvCxnSpPr>
          <p:cNvPr id="16" name="直接连接符 15"/>
          <p:cNvCxnSpPr/>
          <p:nvPr/>
        </p:nvCxnSpPr>
        <p:spPr>
          <a:xfrm>
            <a:off x="5588640" y="1969757"/>
            <a:ext cx="288000" cy="35588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 2"/>
          <p:cNvSpPr/>
          <p:nvPr/>
        </p:nvSpPr>
        <p:spPr>
          <a:xfrm>
            <a:off x="1867408" y="5819232"/>
            <a:ext cx="6096000" cy="1126462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just" eaLnBrk="0" hangingPunct="0">
              <a:lnSpc>
                <a:spcPct val="130000"/>
              </a:lnSpc>
              <a:spcAft>
                <a:spcPct val="20000"/>
              </a:spcAft>
            </a:pPr>
            <a:r>
              <a:rPr lang="zh-CN" altLang="en-US" sz="2400" b="1" dirty="0">
                <a:solidFill>
                  <a:prstClr val="black"/>
                </a:solidFill>
                <a:latin typeface="Times New Roman" panose="02020603050405020304" pitchFamily="18" charset="0"/>
                <a:ea typeface="楷体_GB2312" pitchFamily="49" charset="-122"/>
              </a:rPr>
              <a:t>（</a:t>
            </a:r>
            <a:r>
              <a:rPr lang="en-US" altLang="zh-CN" sz="2400" b="1" dirty="0">
                <a:solidFill>
                  <a:prstClr val="black"/>
                </a:solidFill>
                <a:latin typeface="Times New Roman" panose="02020603050405020304" pitchFamily="18" charset="0"/>
                <a:ea typeface="楷体_GB2312" pitchFamily="49" charset="-122"/>
              </a:rPr>
              <a:t>4</a:t>
            </a:r>
            <a:r>
              <a:rPr lang="zh-CN" altLang="en-US" sz="2400" b="1" dirty="0">
                <a:solidFill>
                  <a:prstClr val="black"/>
                </a:solidFill>
                <a:latin typeface="Times New Roman" panose="02020603050405020304" pitchFamily="18" charset="0"/>
                <a:ea typeface="楷体_GB2312" pitchFamily="49" charset="-122"/>
              </a:rPr>
              <a:t>） 文法开始符号是</a:t>
            </a:r>
            <a:r>
              <a:rPr lang="zh-CN" altLang="en-US" sz="2400" b="1" dirty="0">
                <a:solidFill>
                  <a:srgbClr val="FFC000"/>
                </a:solidFill>
                <a:latin typeface="Times New Roman" panose="02020603050405020304" pitchFamily="18" charset="0"/>
                <a:ea typeface="楷体_GB2312" pitchFamily="49" charset="-122"/>
              </a:rPr>
              <a:t>初始状态</a:t>
            </a:r>
          </a:p>
          <a:p>
            <a:pPr lvl="0" algn="just" eaLnBrk="0" hangingPunct="0">
              <a:lnSpc>
                <a:spcPct val="130000"/>
              </a:lnSpc>
              <a:spcAft>
                <a:spcPct val="20000"/>
              </a:spcAft>
            </a:pPr>
            <a:r>
              <a:rPr lang="zh-CN" altLang="en-US" sz="2400" b="1" dirty="0">
                <a:solidFill>
                  <a:prstClr val="black"/>
                </a:solidFill>
                <a:latin typeface="Times New Roman" panose="02020603050405020304" pitchFamily="18" charset="0"/>
                <a:ea typeface="楷体_GB2312" pitchFamily="49" charset="-122"/>
              </a:rPr>
              <a:t>         （左线性文法中开始符号是</a:t>
            </a:r>
            <a:r>
              <a:rPr lang="zh-CN" altLang="en-US" sz="2400" b="1" dirty="0">
                <a:solidFill>
                  <a:srgbClr val="FFC000"/>
                </a:solidFill>
                <a:latin typeface="Times New Roman" panose="02020603050405020304" pitchFamily="18" charset="0"/>
                <a:ea typeface="楷体_GB2312" pitchFamily="49" charset="-122"/>
              </a:rPr>
              <a:t>终态</a:t>
            </a:r>
            <a:r>
              <a:rPr lang="zh-CN" altLang="en-US" sz="2400" b="1" dirty="0">
                <a:solidFill>
                  <a:prstClr val="black"/>
                </a:solidFill>
                <a:latin typeface="Times New Roman" panose="02020603050405020304" pitchFamily="18" charset="0"/>
                <a:ea typeface="楷体_GB2312" pitchFamily="49" charset="-122"/>
              </a:rPr>
              <a:t>）</a:t>
            </a:r>
            <a:endParaRPr lang="zh-CN" altLang="en-US" sz="2400" b="1" dirty="0">
              <a:solidFill>
                <a:prstClr val="black"/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4374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12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12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512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51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51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51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51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512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512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51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51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51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51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51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9" dur="500"/>
                                        <p:tgtEl>
                                          <p:spTgt spid="51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05" grpId="0" animBg="1"/>
      <p:bldP spid="51206" grpId="0" animBg="1"/>
      <p:bldP spid="51208" grpId="0"/>
      <p:bldP spid="51212" grpId="0" animBg="1"/>
      <p:bldP spid="51213" grpId="0" animBg="1"/>
      <p:bldP spid="51215" grpId="0"/>
      <p:bldP spid="5121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日期占位符 9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经典特宋简"/>
                <a:ea typeface="经典特宋简"/>
                <a:cs typeface="经典特宋简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华文细黑" panose="02010600040101010101" pitchFamily="2" charset="-122"/>
                <a:ea typeface="经典特宋简"/>
                <a:cs typeface="经典特宋简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华文细黑" panose="02010600040101010101" pitchFamily="2" charset="-122"/>
                <a:ea typeface="经典特宋简"/>
                <a:cs typeface="经典特宋简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华文细黑" panose="02010600040101010101" pitchFamily="2" charset="-122"/>
                <a:ea typeface="经典特宋简"/>
                <a:cs typeface="经典特宋简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华文细黑" panose="02010600040101010101" pitchFamily="2" charset="-122"/>
                <a:ea typeface="经典特宋简"/>
                <a:cs typeface="经典特宋简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华文细黑" panose="02010600040101010101" pitchFamily="2" charset="-122"/>
                <a:ea typeface="经典特宋简"/>
                <a:cs typeface="经典特宋简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华文细黑" panose="02010600040101010101" pitchFamily="2" charset="-122"/>
                <a:ea typeface="经典特宋简"/>
                <a:cs typeface="经典特宋简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华文细黑" panose="02010600040101010101" pitchFamily="2" charset="-122"/>
                <a:ea typeface="经典特宋简"/>
                <a:cs typeface="经典特宋简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华文细黑" panose="02010600040101010101" pitchFamily="2" charset="-122"/>
                <a:ea typeface="经典特宋简"/>
                <a:cs typeface="经典特宋简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15C6DE-6467-42F6-912D-69B76853B161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华文细黑" panose="02010600040101010101" pitchFamily="2" charset="-122"/>
                <a:ea typeface="宋体" panose="02010600030101010101" pitchFamily="2" charset="-122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2021/3/22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华文细黑" panose="0201060004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59395" name="灯片编号占位符 17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经典特宋简"/>
                <a:ea typeface="经典特宋简"/>
                <a:cs typeface="经典特宋简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华文细黑" panose="02010600040101010101" pitchFamily="2" charset="-122"/>
                <a:ea typeface="经典特宋简"/>
                <a:cs typeface="经典特宋简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华文细黑" panose="02010600040101010101" pitchFamily="2" charset="-122"/>
                <a:ea typeface="经典特宋简"/>
                <a:cs typeface="经典特宋简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华文细黑" panose="02010600040101010101" pitchFamily="2" charset="-122"/>
                <a:ea typeface="经典特宋简"/>
                <a:cs typeface="经典特宋简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华文细黑" panose="02010600040101010101" pitchFamily="2" charset="-122"/>
                <a:ea typeface="经典特宋简"/>
                <a:cs typeface="经典特宋简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华文细黑" panose="02010600040101010101" pitchFamily="2" charset="-122"/>
                <a:ea typeface="经典特宋简"/>
                <a:cs typeface="经典特宋简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华文细黑" panose="02010600040101010101" pitchFamily="2" charset="-122"/>
                <a:ea typeface="经典特宋简"/>
                <a:cs typeface="经典特宋简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华文细黑" panose="02010600040101010101" pitchFamily="2" charset="-122"/>
                <a:ea typeface="经典特宋简"/>
                <a:cs typeface="经典特宋简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华文细黑" panose="02010600040101010101" pitchFamily="2" charset="-122"/>
                <a:ea typeface="经典特宋简"/>
                <a:cs typeface="经典特宋简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343CABF-2910-4036-9760-ECBAB897E311}" type="slidenum">
              <a: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华文细黑" panose="02010600040101010101" pitchFamily="2" charset="-122"/>
                <a:ea typeface="宋体" panose="02010600030101010101" pitchFamily="2" charset="-122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华文细黑" panose="0201060004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59396" name="Group 7"/>
          <p:cNvGrpSpPr>
            <a:grpSpLocks/>
          </p:cNvGrpSpPr>
          <p:nvPr/>
        </p:nvGrpSpPr>
        <p:grpSpPr bwMode="auto">
          <a:xfrm>
            <a:off x="2279651" y="2420938"/>
            <a:ext cx="7142163" cy="3562350"/>
            <a:chOff x="551" y="1237"/>
            <a:chExt cx="4499" cy="2244"/>
          </a:xfrm>
        </p:grpSpPr>
        <p:sp>
          <p:nvSpPr>
            <p:cNvPr id="277512" name="Text Box 8"/>
            <p:cNvSpPr txBox="1">
              <a:spLocks noChangeArrowheads="1"/>
            </p:cNvSpPr>
            <p:nvPr/>
          </p:nvSpPr>
          <p:spPr bwMode="auto">
            <a:xfrm>
              <a:off x="551" y="2034"/>
              <a:ext cx="330" cy="646"/>
            </a:xfrm>
            <a:prstGeom prst="rect">
              <a:avLst/>
            </a:prstGeom>
            <a:noFill/>
            <a:ln w="19050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marL="0" marR="0" lvl="0" indent="0" algn="ctr" defTabSz="914400" rtl="0" eaLnBrk="1" fontAlgn="t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Tahoma" pitchFamily="34" charset="0"/>
                  <a:ea typeface="黑体" pitchFamily="49" charset="-122"/>
                  <a:cs typeface="+mn-cs"/>
                </a:rPr>
                <a:t>源程序</a:t>
              </a:r>
            </a:p>
          </p:txBody>
        </p:sp>
        <p:sp>
          <p:nvSpPr>
            <p:cNvPr id="277513" name="Text Box 9"/>
            <p:cNvSpPr txBox="1">
              <a:spLocks noChangeArrowheads="1"/>
            </p:cNvSpPr>
            <p:nvPr/>
          </p:nvSpPr>
          <p:spPr bwMode="auto">
            <a:xfrm>
              <a:off x="1111" y="1752"/>
              <a:ext cx="408" cy="1222"/>
            </a:xfrm>
            <a:prstGeom prst="rect">
              <a:avLst/>
            </a:prstGeom>
            <a:noFill/>
            <a:ln w="19050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marL="0" marR="0" lvl="0" indent="0" algn="ctr" defTabSz="914400" rtl="0" eaLnBrk="1" fontAlgn="t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Tahoma" pitchFamily="34" charset="0"/>
                  <a:ea typeface="黑体" pitchFamily="49" charset="-122"/>
                  <a:cs typeface="+mn-cs"/>
                </a:rPr>
                <a:t>词法分析程序</a:t>
              </a:r>
            </a:p>
          </p:txBody>
        </p:sp>
        <p:sp>
          <p:nvSpPr>
            <p:cNvPr id="277514" name="Text Box 10"/>
            <p:cNvSpPr txBox="1">
              <a:spLocks noChangeArrowheads="1"/>
            </p:cNvSpPr>
            <p:nvPr/>
          </p:nvSpPr>
          <p:spPr bwMode="auto">
            <a:xfrm>
              <a:off x="1700" y="1752"/>
              <a:ext cx="409" cy="1222"/>
            </a:xfrm>
            <a:prstGeom prst="rect">
              <a:avLst/>
            </a:prstGeom>
            <a:noFill/>
            <a:ln w="19050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marL="0" marR="0" lvl="0" indent="0" algn="ctr" defTabSz="914400" rtl="0" eaLnBrk="1" fontAlgn="t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Tahoma" pitchFamily="34" charset="0"/>
                  <a:ea typeface="黑体" pitchFamily="49" charset="-122"/>
                  <a:cs typeface="+mn-cs"/>
                </a:rPr>
                <a:t>语法分析程序</a:t>
              </a:r>
            </a:p>
          </p:txBody>
        </p:sp>
        <p:sp>
          <p:nvSpPr>
            <p:cNvPr id="277515" name="Text Box 11"/>
            <p:cNvSpPr txBox="1">
              <a:spLocks noChangeArrowheads="1"/>
            </p:cNvSpPr>
            <p:nvPr/>
          </p:nvSpPr>
          <p:spPr bwMode="auto">
            <a:xfrm>
              <a:off x="2289" y="1752"/>
              <a:ext cx="409" cy="1222"/>
            </a:xfrm>
            <a:prstGeom prst="rect">
              <a:avLst/>
            </a:prstGeom>
            <a:noFill/>
            <a:ln w="19050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marL="0" marR="0" lvl="0" indent="0" algn="ctr" defTabSz="914400" rtl="0" eaLnBrk="1" fontAlgn="t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Tahoma" pitchFamily="34" charset="0"/>
                  <a:ea typeface="黑体" pitchFamily="49" charset="-122"/>
                  <a:cs typeface="+mn-cs"/>
                </a:rPr>
                <a:t>语义分析程序</a:t>
              </a:r>
            </a:p>
          </p:txBody>
        </p:sp>
        <p:sp>
          <p:nvSpPr>
            <p:cNvPr id="277516" name="Text Box 12"/>
            <p:cNvSpPr txBox="1">
              <a:spLocks noChangeArrowheads="1"/>
            </p:cNvSpPr>
            <p:nvPr/>
          </p:nvSpPr>
          <p:spPr bwMode="auto">
            <a:xfrm>
              <a:off x="2888" y="1752"/>
              <a:ext cx="409" cy="1222"/>
            </a:xfrm>
            <a:prstGeom prst="rect">
              <a:avLst/>
            </a:prstGeom>
            <a:noFill/>
            <a:ln w="19050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marL="0" marR="0" lvl="0" indent="0" algn="ctr" defTabSz="914400" rtl="0" eaLnBrk="1" fontAlgn="t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Tahoma" pitchFamily="34" charset="0"/>
                  <a:ea typeface="黑体" pitchFamily="49" charset="-122"/>
                  <a:cs typeface="+mn-cs"/>
                </a:rPr>
                <a:t>中间代码生成</a:t>
              </a:r>
            </a:p>
          </p:txBody>
        </p:sp>
        <p:sp>
          <p:nvSpPr>
            <p:cNvPr id="277517" name="Text Box 13"/>
            <p:cNvSpPr txBox="1">
              <a:spLocks noChangeArrowheads="1"/>
            </p:cNvSpPr>
            <p:nvPr/>
          </p:nvSpPr>
          <p:spPr bwMode="auto">
            <a:xfrm>
              <a:off x="3487" y="1752"/>
              <a:ext cx="409" cy="1222"/>
            </a:xfrm>
            <a:prstGeom prst="rect">
              <a:avLst/>
            </a:prstGeom>
            <a:noFill/>
            <a:ln w="19050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marL="0" marR="0" lvl="0" indent="0" algn="ctr" defTabSz="914400" rtl="0" eaLnBrk="1" fontAlgn="t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Tahoma" pitchFamily="34" charset="0"/>
                  <a:ea typeface="黑体" pitchFamily="49" charset="-122"/>
                  <a:cs typeface="+mn-cs"/>
                </a:rPr>
                <a:t>代码优化程序</a:t>
              </a:r>
            </a:p>
          </p:txBody>
        </p:sp>
        <p:sp>
          <p:nvSpPr>
            <p:cNvPr id="277518" name="Text Box 14"/>
            <p:cNvSpPr txBox="1">
              <a:spLocks noChangeArrowheads="1"/>
            </p:cNvSpPr>
            <p:nvPr/>
          </p:nvSpPr>
          <p:spPr bwMode="auto">
            <a:xfrm>
              <a:off x="4099" y="1752"/>
              <a:ext cx="409" cy="1222"/>
            </a:xfrm>
            <a:prstGeom prst="rect">
              <a:avLst/>
            </a:prstGeom>
            <a:noFill/>
            <a:ln w="19050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marL="0" marR="0" lvl="0" indent="0" algn="ctr" defTabSz="914400" rtl="0" eaLnBrk="1" fontAlgn="t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Tahoma" pitchFamily="34" charset="0"/>
                  <a:ea typeface="黑体" pitchFamily="49" charset="-122"/>
                  <a:cs typeface="+mn-cs"/>
                </a:rPr>
                <a:t>目标代码生成</a:t>
              </a:r>
            </a:p>
          </p:txBody>
        </p:sp>
        <p:sp>
          <p:nvSpPr>
            <p:cNvPr id="277519" name="Text Box 15"/>
            <p:cNvSpPr txBox="1">
              <a:spLocks noChangeArrowheads="1"/>
            </p:cNvSpPr>
            <p:nvPr/>
          </p:nvSpPr>
          <p:spPr bwMode="auto">
            <a:xfrm>
              <a:off x="4728" y="1940"/>
              <a:ext cx="322" cy="838"/>
            </a:xfrm>
            <a:prstGeom prst="rect">
              <a:avLst/>
            </a:prstGeom>
            <a:noFill/>
            <a:ln w="19050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marL="0" marR="0" lvl="0" indent="0" algn="ctr" defTabSz="914400" rtl="0" eaLnBrk="1" fontAlgn="t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Tahoma" pitchFamily="34" charset="0"/>
                  <a:ea typeface="黑体" pitchFamily="49" charset="-122"/>
                  <a:cs typeface="+mn-cs"/>
                </a:rPr>
                <a:t>目标程序</a:t>
              </a:r>
            </a:p>
          </p:txBody>
        </p:sp>
        <p:sp>
          <p:nvSpPr>
            <p:cNvPr id="277520" name="Text Box 16"/>
            <p:cNvSpPr txBox="1">
              <a:spLocks noChangeArrowheads="1"/>
            </p:cNvSpPr>
            <p:nvPr/>
          </p:nvSpPr>
          <p:spPr bwMode="auto">
            <a:xfrm>
              <a:off x="1020" y="1237"/>
              <a:ext cx="3628" cy="262"/>
            </a:xfrm>
            <a:prstGeom prst="rect">
              <a:avLst/>
            </a:prstGeom>
            <a:noFill/>
            <a:ln w="19050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marL="0" marR="0" lvl="0" indent="0" algn="ctr" defTabSz="914400" rtl="0" eaLnBrk="1" fontAlgn="t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Tahoma" pitchFamily="34" charset="0"/>
                  <a:ea typeface="黑体" pitchFamily="49" charset="-122"/>
                  <a:cs typeface="+mn-cs"/>
                </a:rPr>
                <a:t>信 息 表 管 理 程 序</a:t>
              </a:r>
            </a:p>
          </p:txBody>
        </p:sp>
        <p:sp>
          <p:nvSpPr>
            <p:cNvPr id="277521" name="Text Box 17"/>
            <p:cNvSpPr txBox="1">
              <a:spLocks noChangeArrowheads="1"/>
            </p:cNvSpPr>
            <p:nvPr/>
          </p:nvSpPr>
          <p:spPr bwMode="auto">
            <a:xfrm>
              <a:off x="1066" y="3219"/>
              <a:ext cx="3628" cy="262"/>
            </a:xfrm>
            <a:prstGeom prst="rect">
              <a:avLst/>
            </a:prstGeom>
            <a:noFill/>
            <a:ln w="19050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marL="0" marR="0" lvl="0" indent="0" algn="ctr" defTabSz="914400" rtl="0" eaLnBrk="1" fontAlgn="t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Tahoma" pitchFamily="34" charset="0"/>
                  <a:ea typeface="黑体" pitchFamily="49" charset="-122"/>
                  <a:cs typeface="+mn-cs"/>
                </a:rPr>
                <a:t>错 误 检 查 和 处 理 程 序</a:t>
              </a:r>
            </a:p>
          </p:txBody>
        </p:sp>
        <p:sp>
          <p:nvSpPr>
            <p:cNvPr id="59412" name="Line 18"/>
            <p:cNvSpPr>
              <a:spLocks noChangeShapeType="1"/>
            </p:cNvSpPr>
            <p:nvPr/>
          </p:nvSpPr>
          <p:spPr bwMode="auto">
            <a:xfrm>
              <a:off x="1308" y="1497"/>
              <a:ext cx="0" cy="259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 type="stealth" w="lg" len="lg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9413" name="Line 19"/>
            <p:cNvSpPr>
              <a:spLocks noChangeShapeType="1"/>
            </p:cNvSpPr>
            <p:nvPr/>
          </p:nvSpPr>
          <p:spPr bwMode="auto">
            <a:xfrm>
              <a:off x="1903" y="1501"/>
              <a:ext cx="0" cy="254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 type="stealth" w="lg" len="lg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9414" name="Line 20"/>
            <p:cNvSpPr>
              <a:spLocks noChangeShapeType="1"/>
            </p:cNvSpPr>
            <p:nvPr/>
          </p:nvSpPr>
          <p:spPr bwMode="auto">
            <a:xfrm>
              <a:off x="2488" y="1499"/>
              <a:ext cx="0" cy="256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 type="stealth" w="lg" len="lg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9415" name="Line 21"/>
            <p:cNvSpPr>
              <a:spLocks noChangeShapeType="1"/>
            </p:cNvSpPr>
            <p:nvPr/>
          </p:nvSpPr>
          <p:spPr bwMode="auto">
            <a:xfrm>
              <a:off x="3093" y="1496"/>
              <a:ext cx="0" cy="259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 type="stealth" w="lg" len="lg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9416" name="Line 22"/>
            <p:cNvSpPr>
              <a:spLocks noChangeShapeType="1"/>
            </p:cNvSpPr>
            <p:nvPr/>
          </p:nvSpPr>
          <p:spPr bwMode="auto">
            <a:xfrm>
              <a:off x="3698" y="1500"/>
              <a:ext cx="0" cy="255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 type="stealth" w="lg" len="lg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9417" name="Line 23"/>
            <p:cNvSpPr>
              <a:spLocks noChangeShapeType="1"/>
            </p:cNvSpPr>
            <p:nvPr/>
          </p:nvSpPr>
          <p:spPr bwMode="auto">
            <a:xfrm>
              <a:off x="4297" y="1510"/>
              <a:ext cx="0" cy="245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 type="stealth" w="lg" len="lg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9418" name="Line 24"/>
            <p:cNvSpPr>
              <a:spLocks noChangeShapeType="1"/>
            </p:cNvSpPr>
            <p:nvPr/>
          </p:nvSpPr>
          <p:spPr bwMode="auto">
            <a:xfrm>
              <a:off x="1292" y="2433"/>
              <a:ext cx="0" cy="31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9419" name="Line 25"/>
            <p:cNvSpPr>
              <a:spLocks noChangeShapeType="1"/>
            </p:cNvSpPr>
            <p:nvPr/>
          </p:nvSpPr>
          <p:spPr bwMode="auto">
            <a:xfrm>
              <a:off x="1927" y="2432"/>
              <a:ext cx="0" cy="31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9420" name="Line 26"/>
            <p:cNvSpPr>
              <a:spLocks noChangeShapeType="1"/>
            </p:cNvSpPr>
            <p:nvPr/>
          </p:nvSpPr>
          <p:spPr bwMode="auto">
            <a:xfrm>
              <a:off x="2472" y="2432"/>
              <a:ext cx="0" cy="31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9422" name="Line 28"/>
            <p:cNvSpPr>
              <a:spLocks noChangeShapeType="1"/>
            </p:cNvSpPr>
            <p:nvPr/>
          </p:nvSpPr>
          <p:spPr bwMode="auto">
            <a:xfrm>
              <a:off x="3742" y="2432"/>
              <a:ext cx="0" cy="31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9423" name="Line 29"/>
            <p:cNvSpPr>
              <a:spLocks noChangeShapeType="1"/>
            </p:cNvSpPr>
            <p:nvPr/>
          </p:nvSpPr>
          <p:spPr bwMode="auto">
            <a:xfrm>
              <a:off x="4377" y="2432"/>
              <a:ext cx="0" cy="31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cxnSp>
          <p:nvCxnSpPr>
            <p:cNvPr id="59424" name="AutoShape 30"/>
            <p:cNvCxnSpPr>
              <a:cxnSpLocks noChangeShapeType="1"/>
              <a:stCxn id="277513" idx="3"/>
              <a:endCxn id="277514" idx="1"/>
            </p:cNvCxnSpPr>
            <p:nvPr/>
          </p:nvCxnSpPr>
          <p:spPr bwMode="auto">
            <a:xfrm>
              <a:off x="1525" y="2363"/>
              <a:ext cx="169" cy="0"/>
            </a:xfrm>
            <a:prstGeom prst="straightConnector1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9425" name="AutoShape 31"/>
            <p:cNvCxnSpPr>
              <a:cxnSpLocks noChangeShapeType="1"/>
              <a:stCxn id="277514" idx="3"/>
              <a:endCxn id="277515" idx="1"/>
            </p:cNvCxnSpPr>
            <p:nvPr/>
          </p:nvCxnSpPr>
          <p:spPr bwMode="auto">
            <a:xfrm>
              <a:off x="2115" y="2363"/>
              <a:ext cx="168" cy="0"/>
            </a:xfrm>
            <a:prstGeom prst="straightConnector1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9426" name="AutoShape 32"/>
            <p:cNvCxnSpPr>
              <a:cxnSpLocks noChangeShapeType="1"/>
              <a:stCxn id="277515" idx="3"/>
              <a:endCxn id="277516" idx="1"/>
            </p:cNvCxnSpPr>
            <p:nvPr/>
          </p:nvCxnSpPr>
          <p:spPr bwMode="auto">
            <a:xfrm>
              <a:off x="2704" y="2363"/>
              <a:ext cx="178" cy="0"/>
            </a:xfrm>
            <a:prstGeom prst="straightConnector1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9427" name="AutoShape 33"/>
            <p:cNvCxnSpPr>
              <a:cxnSpLocks noChangeShapeType="1"/>
              <a:stCxn id="277516" idx="3"/>
              <a:endCxn id="277517" idx="1"/>
            </p:cNvCxnSpPr>
            <p:nvPr/>
          </p:nvCxnSpPr>
          <p:spPr bwMode="auto">
            <a:xfrm>
              <a:off x="3303" y="2363"/>
              <a:ext cx="178" cy="0"/>
            </a:xfrm>
            <a:prstGeom prst="straightConnector1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9428" name="AutoShape 34"/>
            <p:cNvCxnSpPr>
              <a:cxnSpLocks noChangeShapeType="1"/>
              <a:stCxn id="277517" idx="3"/>
              <a:endCxn id="277518" idx="1"/>
            </p:cNvCxnSpPr>
            <p:nvPr/>
          </p:nvCxnSpPr>
          <p:spPr bwMode="auto">
            <a:xfrm>
              <a:off x="3902" y="2363"/>
              <a:ext cx="191" cy="0"/>
            </a:xfrm>
            <a:prstGeom prst="straightConnector1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9429" name="AutoShape 35"/>
            <p:cNvCxnSpPr>
              <a:cxnSpLocks noChangeShapeType="1"/>
              <a:stCxn id="277518" idx="3"/>
              <a:endCxn id="277519" idx="1"/>
            </p:cNvCxnSpPr>
            <p:nvPr/>
          </p:nvCxnSpPr>
          <p:spPr bwMode="auto">
            <a:xfrm flipV="1">
              <a:off x="4514" y="2359"/>
              <a:ext cx="208" cy="4"/>
            </a:xfrm>
            <a:prstGeom prst="straightConnector1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9430" name="AutoShape 36"/>
            <p:cNvCxnSpPr>
              <a:cxnSpLocks noChangeShapeType="1"/>
              <a:stCxn id="277512" idx="3"/>
              <a:endCxn id="277513" idx="1"/>
            </p:cNvCxnSpPr>
            <p:nvPr/>
          </p:nvCxnSpPr>
          <p:spPr bwMode="auto">
            <a:xfrm>
              <a:off x="887" y="2357"/>
              <a:ext cx="218" cy="6"/>
            </a:xfrm>
            <a:prstGeom prst="straightConnector1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59431" name="Line 37"/>
            <p:cNvSpPr>
              <a:spLocks noChangeShapeType="1"/>
            </p:cNvSpPr>
            <p:nvPr/>
          </p:nvSpPr>
          <p:spPr bwMode="auto">
            <a:xfrm>
              <a:off x="1316" y="2961"/>
              <a:ext cx="0" cy="259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 type="stealth" w="lg" len="lg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9432" name="Line 38"/>
            <p:cNvSpPr>
              <a:spLocks noChangeShapeType="1"/>
            </p:cNvSpPr>
            <p:nvPr/>
          </p:nvSpPr>
          <p:spPr bwMode="auto">
            <a:xfrm>
              <a:off x="1911" y="2965"/>
              <a:ext cx="0" cy="254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 type="stealth" w="lg" len="lg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9433" name="Line 39"/>
            <p:cNvSpPr>
              <a:spLocks noChangeShapeType="1"/>
            </p:cNvSpPr>
            <p:nvPr/>
          </p:nvSpPr>
          <p:spPr bwMode="auto">
            <a:xfrm>
              <a:off x="2496" y="2963"/>
              <a:ext cx="0" cy="256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 type="stealth" w="lg" len="lg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9434" name="Line 40"/>
            <p:cNvSpPr>
              <a:spLocks noChangeShapeType="1"/>
            </p:cNvSpPr>
            <p:nvPr/>
          </p:nvSpPr>
          <p:spPr bwMode="auto">
            <a:xfrm>
              <a:off x="3101" y="2960"/>
              <a:ext cx="0" cy="259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 type="stealth" w="lg" len="lg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9435" name="Line 41"/>
            <p:cNvSpPr>
              <a:spLocks noChangeShapeType="1"/>
            </p:cNvSpPr>
            <p:nvPr/>
          </p:nvSpPr>
          <p:spPr bwMode="auto">
            <a:xfrm>
              <a:off x="3706" y="2964"/>
              <a:ext cx="0" cy="255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 type="stealth" w="lg" len="lg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9436" name="Line 42"/>
            <p:cNvSpPr>
              <a:spLocks noChangeShapeType="1"/>
            </p:cNvSpPr>
            <p:nvPr/>
          </p:nvSpPr>
          <p:spPr bwMode="auto">
            <a:xfrm>
              <a:off x="4305" y="2974"/>
              <a:ext cx="0" cy="245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 type="stealth" w="lg" len="lg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277547" name="Text Box 43"/>
          <p:cNvSpPr txBox="1">
            <a:spLocks noChangeArrowheads="1"/>
          </p:cNvSpPr>
          <p:nvPr/>
        </p:nvSpPr>
        <p:spPr bwMode="auto">
          <a:xfrm>
            <a:off x="2135188" y="1916113"/>
            <a:ext cx="54737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itchFamily="18" charset="0"/>
                <a:ea typeface="楷体_GB2312" pitchFamily="49" charset="-122"/>
                <a:cs typeface="+mn-cs"/>
              </a:rPr>
              <a:t>整个编译过程如下图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itchFamily="18" charset="0"/>
                <a:ea typeface="楷体_GB2312" pitchFamily="49" charset="-122"/>
                <a:cs typeface="+mn-cs"/>
              </a:rPr>
              <a:t>——</a:t>
            </a:r>
          </a:p>
        </p:txBody>
      </p:sp>
      <p:grpSp>
        <p:nvGrpSpPr>
          <p:cNvPr id="59398" name="组合 42"/>
          <p:cNvGrpSpPr>
            <a:grpSpLocks/>
          </p:cNvGrpSpPr>
          <p:nvPr/>
        </p:nvGrpSpPr>
        <p:grpSpPr bwMode="auto">
          <a:xfrm>
            <a:off x="1524001" y="476250"/>
            <a:ext cx="5946775" cy="1022350"/>
            <a:chOff x="0" y="476672"/>
            <a:chExt cx="5946007" cy="1022350"/>
          </a:xfrm>
        </p:grpSpPr>
        <p:sp>
          <p:nvSpPr>
            <p:cNvPr id="59399" name="圆角矩形 4"/>
            <p:cNvSpPr>
              <a:spLocks noChangeArrowheads="1"/>
            </p:cNvSpPr>
            <p:nvPr/>
          </p:nvSpPr>
          <p:spPr bwMode="auto">
            <a:xfrm>
              <a:off x="468253" y="837035"/>
              <a:ext cx="5477754" cy="501650"/>
            </a:xfrm>
            <a:prstGeom prst="roundRect">
              <a:avLst>
                <a:gd name="adj" fmla="val 16667"/>
              </a:avLst>
            </a:prstGeom>
            <a:solidFill>
              <a:srgbClr val="0062AC"/>
            </a:solidFill>
            <a:ln w="25400">
              <a:solidFill>
                <a:srgbClr val="00B0F0"/>
              </a:solidFill>
              <a:round/>
              <a:headEnd/>
              <a:tailEnd/>
            </a:ln>
            <a:effectLst>
              <a:outerShdw dist="38100" dir="2700000" algn="ctr" rotWithShape="0">
                <a:srgbClr val="000000">
                  <a:alpha val="32999"/>
                </a:srgbClr>
              </a:outerShdw>
            </a:effectLst>
          </p:spPr>
          <p:txBody>
            <a:bodyPr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经典特宋简"/>
                  <a:ea typeface="经典特宋简"/>
                  <a:cs typeface="经典特宋简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华文细黑" panose="02010600040101010101" pitchFamily="2" charset="-122"/>
                  <a:ea typeface="经典特宋简"/>
                  <a:cs typeface="经典特宋简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华文细黑" panose="02010600040101010101" pitchFamily="2" charset="-122"/>
                  <a:ea typeface="经典特宋简"/>
                  <a:cs typeface="经典特宋简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华文细黑" panose="02010600040101010101" pitchFamily="2" charset="-122"/>
                  <a:ea typeface="经典特宋简"/>
                  <a:cs typeface="经典特宋简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华文细黑" panose="02010600040101010101" pitchFamily="2" charset="-122"/>
                  <a:ea typeface="经典特宋简"/>
                  <a:cs typeface="经典特宋简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华文细黑" panose="02010600040101010101" pitchFamily="2" charset="-122"/>
                  <a:ea typeface="经典特宋简"/>
                  <a:cs typeface="经典特宋简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华文细黑" panose="02010600040101010101" pitchFamily="2" charset="-122"/>
                  <a:ea typeface="经典特宋简"/>
                  <a:cs typeface="经典特宋简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华文细黑" panose="02010600040101010101" pitchFamily="2" charset="-122"/>
                  <a:ea typeface="经典特宋简"/>
                  <a:cs typeface="经典特宋简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华文细黑" panose="02010600040101010101" pitchFamily="2" charset="-122"/>
                  <a:ea typeface="经典特宋简"/>
                  <a:cs typeface="经典特宋简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ea typeface="宋体" panose="02010600030101010101" pitchFamily="2" charset="-122"/>
                </a:rPr>
                <a:t>编译过程简述</a:t>
              </a:r>
            </a:p>
          </p:txBody>
        </p:sp>
        <p:pic>
          <p:nvPicPr>
            <p:cNvPr id="59400" name="Picture 2" descr="C:\Documents and Settings\鱼不愚\桌面\3dicon1_zcool.com.cn [转换]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753" r="35728" b="62553"/>
            <a:stretch>
              <a:fillRect/>
            </a:stretch>
          </p:blipFill>
          <p:spPr bwMode="auto">
            <a:xfrm>
              <a:off x="0" y="476672"/>
              <a:ext cx="927100" cy="1022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9401" name="TextBox 5"/>
            <p:cNvSpPr txBox="1">
              <a:spLocks noChangeArrowheads="1"/>
            </p:cNvSpPr>
            <p:nvPr/>
          </p:nvSpPr>
          <p:spPr bwMode="auto">
            <a:xfrm>
              <a:off x="72570" y="836712"/>
              <a:ext cx="701675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经典特宋简"/>
                  <a:ea typeface="经典特宋简"/>
                  <a:cs typeface="经典特宋简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华文细黑" panose="02010600040101010101" pitchFamily="2" charset="-122"/>
                  <a:ea typeface="经典特宋简"/>
                  <a:cs typeface="经典特宋简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华文细黑" panose="02010600040101010101" pitchFamily="2" charset="-122"/>
                  <a:ea typeface="经典特宋简"/>
                  <a:cs typeface="经典特宋简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华文细黑" panose="02010600040101010101" pitchFamily="2" charset="-122"/>
                  <a:ea typeface="经典特宋简"/>
                  <a:cs typeface="经典特宋简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华文细黑" panose="02010600040101010101" pitchFamily="2" charset="-122"/>
                  <a:ea typeface="经典特宋简"/>
                  <a:cs typeface="经典特宋简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华文细黑" panose="02010600040101010101" pitchFamily="2" charset="-122"/>
                  <a:ea typeface="经典特宋简"/>
                  <a:cs typeface="经典特宋简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华文细黑" panose="02010600040101010101" pitchFamily="2" charset="-122"/>
                  <a:ea typeface="经典特宋简"/>
                  <a:cs typeface="经典特宋简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华文细黑" panose="02010600040101010101" pitchFamily="2" charset="-122"/>
                  <a:ea typeface="经典特宋简"/>
                  <a:cs typeface="经典特宋简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华文细黑" panose="02010600040101010101" pitchFamily="2" charset="-122"/>
                  <a:ea typeface="经典特宋简"/>
                  <a:cs typeface="经典特宋简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Black" panose="020B0A04020102020204" pitchFamily="34" charset="0"/>
                <a:ea typeface="ClassizismAntiqua"/>
                <a:cs typeface="ClassizismAntiqua"/>
              </a:endParaRP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81563" y="1169288"/>
            <a:ext cx="891617" cy="74682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30558" y="5244084"/>
            <a:ext cx="944962" cy="739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69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1D1A2-2C11-4FCB-B8EC-D633F3BB901A}" type="slidenum">
              <a:rPr lang="zh-CN" altLang="en-US"/>
              <a:pPr/>
              <a:t>30</a:t>
            </a:fld>
            <a:endParaRPr lang="en-US" altLang="zh-CN"/>
          </a:p>
        </p:txBody>
      </p:sp>
      <p:sp>
        <p:nvSpPr>
          <p:cNvPr id="54282" name="Rectangle 10"/>
          <p:cNvSpPr>
            <a:spLocks noChangeArrowheads="1"/>
          </p:cNvSpPr>
          <p:nvPr/>
        </p:nvSpPr>
        <p:spPr bwMode="auto">
          <a:xfrm>
            <a:off x="1611313" y="193675"/>
            <a:ext cx="8839200" cy="1481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419100" indent="-382588" eaLnBrk="0" hangingPunct="0"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"/>
              <a:defRPr sz="3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22313" indent="-273050" eaLnBrk="0" hangingPunct="0"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004888" indent="-255588" eaLnBrk="0" hangingPunct="0"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○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279525" indent="-236538" eaLnBrk="0" hangingPunct="0"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1489075" indent="-182563" eaLnBrk="0" hangingPunct="0"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1946275" indent="-1825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403475" indent="-1825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2860675" indent="-1825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317875" indent="-1825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Font typeface="Wingdings 2" panose="05020102010507070707" pitchFamily="18" charset="2"/>
              <a:buNone/>
            </a:pPr>
            <a:r>
              <a:rPr lang="en-US" altLang="zh-CN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楷体_GB2312" pitchFamily="49" charset="-122"/>
                <a:ea typeface="楷体_GB2312" pitchFamily="49" charset="-122"/>
              </a:rPr>
              <a:t>2</a:t>
            </a:r>
            <a:r>
              <a:rPr lang="zh-CN" altLang="en-US" sz="28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楷体_GB2312" pitchFamily="49" charset="-122"/>
                <a:ea typeface="楷体_GB2312" pitchFamily="49" charset="-122"/>
              </a:rPr>
              <a:t>、由</a:t>
            </a:r>
            <a:r>
              <a:rPr lang="en-US" altLang="zh-CN" sz="28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楷体_GB2312" pitchFamily="49" charset="-122"/>
                <a:ea typeface="楷体_GB2312" pitchFamily="49" charset="-122"/>
              </a:rPr>
              <a:t>右</a:t>
            </a:r>
            <a:r>
              <a:rPr lang="zh-CN" altLang="en-US" sz="28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楷体_GB2312" pitchFamily="49" charset="-122"/>
                <a:ea typeface="楷体_GB2312" pitchFamily="49" charset="-122"/>
              </a:rPr>
              <a:t>线性</a:t>
            </a:r>
            <a:r>
              <a:rPr lang="en-US" altLang="zh-CN" sz="2800" b="1" dirty="0" err="1">
                <a:solidFill>
                  <a:srgbClr val="FFC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楷体_GB2312" pitchFamily="49" charset="-122"/>
                <a:ea typeface="楷体_GB2312" pitchFamily="49" charset="-122"/>
              </a:rPr>
              <a:t>文法构造状态转换图</a:t>
            </a:r>
            <a:endParaRPr lang="en-US" altLang="zh-CN" sz="2800" b="1" dirty="0">
              <a:solidFill>
                <a:srgbClr val="FFC0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楷体_GB2312" pitchFamily="49" charset="-122"/>
              <a:ea typeface="楷体_GB2312" pitchFamily="49" charset="-122"/>
            </a:endParaRPr>
          </a:p>
          <a:p>
            <a:pPr>
              <a:lnSpc>
                <a:spcPct val="120000"/>
              </a:lnSpc>
              <a:buFont typeface="Wingdings 2" panose="05020102010507070707" pitchFamily="18" charset="2"/>
              <a:buNone/>
            </a:pPr>
            <a:endParaRPr lang="zh-CN" altLang="en-US" sz="2800" b="1" dirty="0"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54283" name="Text Box 11"/>
          <p:cNvSpPr txBox="1">
            <a:spLocks noChangeArrowheads="1"/>
          </p:cNvSpPr>
          <p:nvPr/>
        </p:nvSpPr>
        <p:spPr bwMode="auto">
          <a:xfrm>
            <a:off x="2228850" y="2106614"/>
            <a:ext cx="2554288" cy="1800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 sz="2800" b="1">
                <a:latin typeface="Times New Roman" panose="02020603050405020304" pitchFamily="18" charset="0"/>
              </a:rPr>
              <a:t>S::= aA | bB | c</a:t>
            </a:r>
          </a:p>
          <a:p>
            <a:r>
              <a:rPr lang="en-US" altLang="zh-CN" sz="2800" b="1">
                <a:latin typeface="Times New Roman" panose="02020603050405020304" pitchFamily="18" charset="0"/>
              </a:rPr>
              <a:t>A::= a | aA</a:t>
            </a:r>
          </a:p>
          <a:p>
            <a:r>
              <a:rPr lang="en-US" altLang="zh-CN" sz="2800" b="1">
                <a:latin typeface="Times New Roman" panose="02020603050405020304" pitchFamily="18" charset="0"/>
              </a:rPr>
              <a:t>B::= bB | cC</a:t>
            </a:r>
          </a:p>
          <a:p>
            <a:r>
              <a:rPr lang="en-US" altLang="zh-CN" sz="2800" b="1">
                <a:latin typeface="Times New Roman" panose="02020603050405020304" pitchFamily="18" charset="0"/>
              </a:rPr>
              <a:t>C::= d</a:t>
            </a:r>
          </a:p>
        </p:txBody>
      </p:sp>
      <p:sp>
        <p:nvSpPr>
          <p:cNvPr id="54284" name="Oval 12"/>
          <p:cNvSpPr>
            <a:spLocks noChangeArrowheads="1"/>
          </p:cNvSpPr>
          <p:nvPr/>
        </p:nvSpPr>
        <p:spPr bwMode="auto">
          <a:xfrm>
            <a:off x="2149476" y="4554539"/>
            <a:ext cx="682625" cy="68262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CN" sz="3200" b="1">
                <a:latin typeface="Times New Roman" panose="02020603050405020304" pitchFamily="18" charset="0"/>
              </a:rPr>
              <a:t>B</a:t>
            </a:r>
          </a:p>
        </p:txBody>
      </p:sp>
      <p:sp>
        <p:nvSpPr>
          <p:cNvPr id="54285" name="Oval 13"/>
          <p:cNvSpPr>
            <a:spLocks noChangeArrowheads="1"/>
          </p:cNvSpPr>
          <p:nvPr/>
        </p:nvSpPr>
        <p:spPr bwMode="auto">
          <a:xfrm>
            <a:off x="3703639" y="4551364"/>
            <a:ext cx="682625" cy="68262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CN" sz="3200" b="1">
                <a:latin typeface="Times New Roman" panose="02020603050405020304" pitchFamily="18" charset="0"/>
              </a:rPr>
              <a:t>S</a:t>
            </a:r>
          </a:p>
        </p:txBody>
      </p:sp>
      <p:sp>
        <p:nvSpPr>
          <p:cNvPr id="54286" name="Oval 14"/>
          <p:cNvSpPr>
            <a:spLocks noChangeArrowheads="1"/>
          </p:cNvSpPr>
          <p:nvPr/>
        </p:nvSpPr>
        <p:spPr bwMode="auto">
          <a:xfrm>
            <a:off x="5191126" y="4552951"/>
            <a:ext cx="682625" cy="68262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CN" sz="3200" b="1">
                <a:latin typeface="Times New Roman" panose="02020603050405020304" pitchFamily="18" charset="0"/>
              </a:rPr>
              <a:t>A</a:t>
            </a:r>
          </a:p>
        </p:txBody>
      </p:sp>
      <p:sp>
        <p:nvSpPr>
          <p:cNvPr id="54287" name="Oval 15"/>
          <p:cNvSpPr>
            <a:spLocks noChangeArrowheads="1"/>
          </p:cNvSpPr>
          <p:nvPr/>
        </p:nvSpPr>
        <p:spPr bwMode="auto">
          <a:xfrm>
            <a:off x="4364039" y="5883276"/>
            <a:ext cx="682625" cy="68262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CN" sz="3200" b="1">
                <a:latin typeface="Times New Roman" panose="02020603050405020304" pitchFamily="18" charset="0"/>
              </a:rPr>
              <a:t>Q</a:t>
            </a:r>
          </a:p>
        </p:txBody>
      </p:sp>
      <p:sp>
        <p:nvSpPr>
          <p:cNvPr id="54288" name="Oval 16"/>
          <p:cNvSpPr>
            <a:spLocks noChangeArrowheads="1"/>
          </p:cNvSpPr>
          <p:nvPr/>
        </p:nvSpPr>
        <p:spPr bwMode="auto">
          <a:xfrm>
            <a:off x="2914651" y="5884864"/>
            <a:ext cx="682625" cy="68262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CN" sz="3200" b="1">
                <a:latin typeface="Times New Roman" panose="02020603050405020304" pitchFamily="18" charset="0"/>
              </a:rPr>
              <a:t>C</a:t>
            </a:r>
          </a:p>
        </p:txBody>
      </p:sp>
      <p:sp>
        <p:nvSpPr>
          <p:cNvPr id="54289" name="Oval 17"/>
          <p:cNvSpPr>
            <a:spLocks noChangeArrowheads="1"/>
          </p:cNvSpPr>
          <p:nvPr/>
        </p:nvSpPr>
        <p:spPr bwMode="auto">
          <a:xfrm>
            <a:off x="4435475" y="5959475"/>
            <a:ext cx="539750" cy="539750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cxnSp>
        <p:nvCxnSpPr>
          <p:cNvPr id="54291" name="AutoShape 19"/>
          <p:cNvCxnSpPr>
            <a:cxnSpLocks noChangeShapeType="1"/>
            <a:stCxn id="54285" idx="6"/>
            <a:endCxn id="54286" idx="2"/>
          </p:cNvCxnSpPr>
          <p:nvPr/>
        </p:nvCxnSpPr>
        <p:spPr bwMode="auto">
          <a:xfrm>
            <a:off x="4398963" y="4892675"/>
            <a:ext cx="779462" cy="1588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4292" name="Text Box 20"/>
          <p:cNvSpPr txBox="1">
            <a:spLocks noChangeArrowheads="1"/>
          </p:cNvSpPr>
          <p:nvPr/>
        </p:nvSpPr>
        <p:spPr bwMode="auto">
          <a:xfrm>
            <a:off x="4621213" y="4430713"/>
            <a:ext cx="506412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800" b="1" dirty="0">
                <a:solidFill>
                  <a:srgbClr val="FFC000"/>
                </a:solidFill>
                <a:latin typeface="Times New Roman" panose="02020603050405020304" pitchFamily="18" charset="0"/>
              </a:rPr>
              <a:t>a</a:t>
            </a:r>
          </a:p>
        </p:txBody>
      </p:sp>
      <p:cxnSp>
        <p:nvCxnSpPr>
          <p:cNvPr id="54293" name="AutoShape 21"/>
          <p:cNvCxnSpPr>
            <a:cxnSpLocks noChangeShapeType="1"/>
            <a:stCxn id="54285" idx="2"/>
            <a:endCxn id="54284" idx="6"/>
          </p:cNvCxnSpPr>
          <p:nvPr/>
        </p:nvCxnSpPr>
        <p:spPr bwMode="auto">
          <a:xfrm flipH="1">
            <a:off x="2844800" y="4892676"/>
            <a:ext cx="846138" cy="3175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4294" name="Text Box 22"/>
          <p:cNvSpPr txBox="1">
            <a:spLocks noChangeArrowheads="1"/>
          </p:cNvSpPr>
          <p:nvPr/>
        </p:nvSpPr>
        <p:spPr bwMode="auto">
          <a:xfrm>
            <a:off x="3122613" y="4446588"/>
            <a:ext cx="506412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800" b="1" dirty="0">
                <a:solidFill>
                  <a:srgbClr val="FFC000"/>
                </a:solidFill>
                <a:latin typeface="Times New Roman" panose="02020603050405020304" pitchFamily="18" charset="0"/>
              </a:rPr>
              <a:t>b</a:t>
            </a:r>
          </a:p>
        </p:txBody>
      </p:sp>
      <p:cxnSp>
        <p:nvCxnSpPr>
          <p:cNvPr id="54295" name="AutoShape 23"/>
          <p:cNvCxnSpPr>
            <a:cxnSpLocks noChangeShapeType="1"/>
            <a:stCxn id="54285" idx="4"/>
            <a:endCxn id="54287" idx="1"/>
          </p:cNvCxnSpPr>
          <p:nvPr/>
        </p:nvCxnSpPr>
        <p:spPr bwMode="auto">
          <a:xfrm>
            <a:off x="4044950" y="5246688"/>
            <a:ext cx="419100" cy="72390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4296" name="Text Box 24"/>
          <p:cNvSpPr txBox="1">
            <a:spLocks noChangeArrowheads="1"/>
          </p:cNvSpPr>
          <p:nvPr/>
        </p:nvSpPr>
        <p:spPr bwMode="auto">
          <a:xfrm>
            <a:off x="4195763" y="5214938"/>
            <a:ext cx="506412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800" b="1" dirty="0">
                <a:solidFill>
                  <a:srgbClr val="FFC000"/>
                </a:solidFill>
                <a:latin typeface="Times New Roman" panose="02020603050405020304" pitchFamily="18" charset="0"/>
              </a:rPr>
              <a:t>c</a:t>
            </a:r>
          </a:p>
        </p:txBody>
      </p:sp>
      <p:cxnSp>
        <p:nvCxnSpPr>
          <p:cNvPr id="54297" name="AutoShape 25"/>
          <p:cNvCxnSpPr>
            <a:cxnSpLocks noChangeShapeType="1"/>
            <a:stCxn id="54286" idx="3"/>
            <a:endCxn id="54287" idx="7"/>
          </p:cNvCxnSpPr>
          <p:nvPr/>
        </p:nvCxnSpPr>
        <p:spPr bwMode="auto">
          <a:xfrm flipH="1">
            <a:off x="4946650" y="5148264"/>
            <a:ext cx="344488" cy="822325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4298" name="Text Box 26"/>
          <p:cNvSpPr txBox="1">
            <a:spLocks noChangeArrowheads="1"/>
          </p:cNvSpPr>
          <p:nvPr/>
        </p:nvSpPr>
        <p:spPr bwMode="auto">
          <a:xfrm>
            <a:off x="5106988" y="5202238"/>
            <a:ext cx="506412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800" b="1" dirty="0">
                <a:solidFill>
                  <a:srgbClr val="FFC000"/>
                </a:solidFill>
                <a:latin typeface="Times New Roman" panose="02020603050405020304" pitchFamily="18" charset="0"/>
              </a:rPr>
              <a:t>a</a:t>
            </a:r>
          </a:p>
        </p:txBody>
      </p:sp>
      <p:cxnSp>
        <p:nvCxnSpPr>
          <p:cNvPr id="54299" name="AutoShape 27"/>
          <p:cNvCxnSpPr>
            <a:cxnSpLocks noChangeShapeType="1"/>
            <a:stCxn id="54286" idx="0"/>
            <a:endCxn id="54286" idx="6"/>
          </p:cNvCxnSpPr>
          <p:nvPr/>
        </p:nvCxnSpPr>
        <p:spPr bwMode="auto">
          <a:xfrm rot="5400000" flipV="1">
            <a:off x="5532438" y="4540251"/>
            <a:ext cx="354013" cy="354012"/>
          </a:xfrm>
          <a:prstGeom prst="curvedConnector4">
            <a:avLst>
              <a:gd name="adj1" fmla="val -60986"/>
              <a:gd name="adj2" fmla="val 160986"/>
            </a:avLst>
          </a:prstGeom>
          <a:noFill/>
          <a:ln w="25400">
            <a:solidFill>
              <a:schemeClr val="tx1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4300" name="Text Box 28"/>
          <p:cNvSpPr txBox="1">
            <a:spLocks noChangeArrowheads="1"/>
          </p:cNvSpPr>
          <p:nvPr/>
        </p:nvSpPr>
        <p:spPr bwMode="auto">
          <a:xfrm>
            <a:off x="6018213" y="4075113"/>
            <a:ext cx="506412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800" b="1" dirty="0">
                <a:solidFill>
                  <a:srgbClr val="FFC000"/>
                </a:solidFill>
                <a:latin typeface="Times New Roman" panose="02020603050405020304" pitchFamily="18" charset="0"/>
              </a:rPr>
              <a:t>a</a:t>
            </a:r>
          </a:p>
        </p:txBody>
      </p:sp>
      <p:cxnSp>
        <p:nvCxnSpPr>
          <p:cNvPr id="54301" name="AutoShape 29"/>
          <p:cNvCxnSpPr>
            <a:cxnSpLocks noChangeShapeType="1"/>
            <a:stCxn id="54284" idx="2"/>
            <a:endCxn id="54284" idx="0"/>
          </p:cNvCxnSpPr>
          <p:nvPr/>
        </p:nvCxnSpPr>
        <p:spPr bwMode="auto">
          <a:xfrm rot="10800000" flipH="1">
            <a:off x="2136776" y="4541838"/>
            <a:ext cx="354013" cy="354012"/>
          </a:xfrm>
          <a:prstGeom prst="curvedConnector4">
            <a:avLst>
              <a:gd name="adj1" fmla="val -60986"/>
              <a:gd name="adj2" fmla="val 160986"/>
            </a:avLst>
          </a:prstGeom>
          <a:noFill/>
          <a:ln w="25400">
            <a:solidFill>
              <a:schemeClr val="tx1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4302" name="Text Box 30"/>
          <p:cNvSpPr txBox="1">
            <a:spLocks noChangeArrowheads="1"/>
          </p:cNvSpPr>
          <p:nvPr/>
        </p:nvSpPr>
        <p:spPr bwMode="auto">
          <a:xfrm>
            <a:off x="1671638" y="4062413"/>
            <a:ext cx="506412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800" b="1" dirty="0">
                <a:solidFill>
                  <a:srgbClr val="FFC000"/>
                </a:solidFill>
                <a:latin typeface="Times New Roman" panose="02020603050405020304" pitchFamily="18" charset="0"/>
              </a:rPr>
              <a:t>b</a:t>
            </a:r>
          </a:p>
        </p:txBody>
      </p:sp>
      <p:cxnSp>
        <p:nvCxnSpPr>
          <p:cNvPr id="54303" name="AutoShape 31"/>
          <p:cNvCxnSpPr>
            <a:cxnSpLocks noChangeShapeType="1"/>
            <a:stCxn id="54284" idx="4"/>
            <a:endCxn id="54288" idx="1"/>
          </p:cNvCxnSpPr>
          <p:nvPr/>
        </p:nvCxnSpPr>
        <p:spPr bwMode="auto">
          <a:xfrm>
            <a:off x="2490789" y="5249863"/>
            <a:ext cx="523875" cy="722312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4304" name="Text Box 32"/>
          <p:cNvSpPr txBox="1">
            <a:spLocks noChangeArrowheads="1"/>
          </p:cNvSpPr>
          <p:nvPr/>
        </p:nvSpPr>
        <p:spPr bwMode="auto">
          <a:xfrm>
            <a:off x="2678113" y="5164138"/>
            <a:ext cx="506412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800" b="1" dirty="0">
                <a:solidFill>
                  <a:srgbClr val="FFC000"/>
                </a:solidFill>
                <a:latin typeface="Times New Roman" panose="02020603050405020304" pitchFamily="18" charset="0"/>
              </a:rPr>
              <a:t>c</a:t>
            </a:r>
          </a:p>
        </p:txBody>
      </p:sp>
      <p:cxnSp>
        <p:nvCxnSpPr>
          <p:cNvPr id="54305" name="AutoShape 33"/>
          <p:cNvCxnSpPr>
            <a:cxnSpLocks noChangeShapeType="1"/>
            <a:stCxn id="54288" idx="6"/>
            <a:endCxn id="54287" idx="2"/>
          </p:cNvCxnSpPr>
          <p:nvPr/>
        </p:nvCxnSpPr>
        <p:spPr bwMode="auto">
          <a:xfrm flipV="1">
            <a:off x="3609976" y="6224589"/>
            <a:ext cx="741363" cy="1587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4306" name="Text Box 34"/>
          <p:cNvSpPr txBox="1">
            <a:spLocks noChangeArrowheads="1"/>
          </p:cNvSpPr>
          <p:nvPr/>
        </p:nvSpPr>
        <p:spPr bwMode="auto">
          <a:xfrm>
            <a:off x="3751263" y="5770563"/>
            <a:ext cx="506412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800" b="1" dirty="0">
                <a:solidFill>
                  <a:srgbClr val="FFC000"/>
                </a:solidFill>
                <a:latin typeface="Times New Roman" panose="02020603050405020304" pitchFamily="18" charset="0"/>
              </a:rPr>
              <a:t>d</a:t>
            </a:r>
          </a:p>
        </p:txBody>
      </p:sp>
      <p:sp>
        <p:nvSpPr>
          <p:cNvPr id="54307" name="Text Box 35"/>
          <p:cNvSpPr txBox="1">
            <a:spLocks noChangeArrowheads="1"/>
          </p:cNvSpPr>
          <p:nvPr/>
        </p:nvSpPr>
        <p:spPr bwMode="auto">
          <a:xfrm>
            <a:off x="7562851" y="1154114"/>
            <a:ext cx="436563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3200" b="1">
                <a:latin typeface="Times New Roman" panose="02020603050405020304" pitchFamily="18" charset="0"/>
              </a:rPr>
              <a:t>S</a:t>
            </a:r>
          </a:p>
        </p:txBody>
      </p:sp>
      <p:sp>
        <p:nvSpPr>
          <p:cNvPr id="54308" name="Text Box 36"/>
          <p:cNvSpPr txBox="1">
            <a:spLocks noChangeArrowheads="1"/>
          </p:cNvSpPr>
          <p:nvPr/>
        </p:nvSpPr>
        <p:spPr bwMode="auto">
          <a:xfrm>
            <a:off x="6686550" y="1900239"/>
            <a:ext cx="2236788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3200" b="1">
                <a:latin typeface="Times New Roman" panose="02020603050405020304" pitchFamily="18" charset="0"/>
              </a:rPr>
              <a:t>b        B</a:t>
            </a:r>
          </a:p>
        </p:txBody>
      </p:sp>
      <p:sp>
        <p:nvSpPr>
          <p:cNvPr id="54309" name="Line 37"/>
          <p:cNvSpPr>
            <a:spLocks noChangeShapeType="1"/>
          </p:cNvSpPr>
          <p:nvPr/>
        </p:nvSpPr>
        <p:spPr bwMode="auto">
          <a:xfrm flipH="1">
            <a:off x="7312026" y="1646239"/>
            <a:ext cx="373063" cy="3587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4310" name="Line 38"/>
          <p:cNvSpPr>
            <a:spLocks noChangeShapeType="1"/>
          </p:cNvSpPr>
          <p:nvPr/>
        </p:nvSpPr>
        <p:spPr bwMode="auto">
          <a:xfrm flipH="1" flipV="1">
            <a:off x="7854951" y="1655763"/>
            <a:ext cx="398463" cy="342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4311" name="Text Box 39"/>
          <p:cNvSpPr txBox="1">
            <a:spLocks noChangeArrowheads="1"/>
          </p:cNvSpPr>
          <p:nvPr/>
        </p:nvSpPr>
        <p:spPr bwMode="auto">
          <a:xfrm>
            <a:off x="7258050" y="2649539"/>
            <a:ext cx="2236788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3200" b="1">
                <a:latin typeface="Times New Roman" panose="02020603050405020304" pitchFamily="18" charset="0"/>
              </a:rPr>
              <a:t>b        B</a:t>
            </a:r>
          </a:p>
        </p:txBody>
      </p:sp>
      <p:sp>
        <p:nvSpPr>
          <p:cNvPr id="54312" name="Line 40"/>
          <p:cNvSpPr>
            <a:spLocks noChangeShapeType="1"/>
          </p:cNvSpPr>
          <p:nvPr/>
        </p:nvSpPr>
        <p:spPr bwMode="auto">
          <a:xfrm flipH="1">
            <a:off x="7883526" y="2395539"/>
            <a:ext cx="373063" cy="3587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4313" name="Line 41"/>
          <p:cNvSpPr>
            <a:spLocks noChangeShapeType="1"/>
          </p:cNvSpPr>
          <p:nvPr/>
        </p:nvSpPr>
        <p:spPr bwMode="auto">
          <a:xfrm flipH="1" flipV="1">
            <a:off x="8426451" y="2405063"/>
            <a:ext cx="398463" cy="342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4314" name="Text Box 42"/>
          <p:cNvSpPr txBox="1">
            <a:spLocks noChangeArrowheads="1"/>
          </p:cNvSpPr>
          <p:nvPr/>
        </p:nvSpPr>
        <p:spPr bwMode="auto">
          <a:xfrm>
            <a:off x="7842250" y="3398839"/>
            <a:ext cx="2236788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3200" b="1">
                <a:latin typeface="Times New Roman" panose="02020603050405020304" pitchFamily="18" charset="0"/>
              </a:rPr>
              <a:t>b        B</a:t>
            </a:r>
          </a:p>
        </p:txBody>
      </p:sp>
      <p:sp>
        <p:nvSpPr>
          <p:cNvPr id="54315" name="Line 43"/>
          <p:cNvSpPr>
            <a:spLocks noChangeShapeType="1"/>
          </p:cNvSpPr>
          <p:nvPr/>
        </p:nvSpPr>
        <p:spPr bwMode="auto">
          <a:xfrm flipH="1">
            <a:off x="8455026" y="3144839"/>
            <a:ext cx="373063" cy="3587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4316" name="Line 44"/>
          <p:cNvSpPr>
            <a:spLocks noChangeShapeType="1"/>
          </p:cNvSpPr>
          <p:nvPr/>
        </p:nvSpPr>
        <p:spPr bwMode="auto">
          <a:xfrm flipH="1" flipV="1">
            <a:off x="8997951" y="3154363"/>
            <a:ext cx="398463" cy="342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4317" name="Text Box 45"/>
          <p:cNvSpPr txBox="1">
            <a:spLocks noChangeArrowheads="1"/>
          </p:cNvSpPr>
          <p:nvPr/>
        </p:nvSpPr>
        <p:spPr bwMode="auto">
          <a:xfrm>
            <a:off x="8413750" y="4186239"/>
            <a:ext cx="2236788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3200" b="1">
                <a:latin typeface="Times New Roman" panose="02020603050405020304" pitchFamily="18" charset="0"/>
              </a:rPr>
              <a:t>c        C</a:t>
            </a:r>
          </a:p>
        </p:txBody>
      </p:sp>
      <p:sp>
        <p:nvSpPr>
          <p:cNvPr id="54318" name="Line 46"/>
          <p:cNvSpPr>
            <a:spLocks noChangeShapeType="1"/>
          </p:cNvSpPr>
          <p:nvPr/>
        </p:nvSpPr>
        <p:spPr bwMode="auto">
          <a:xfrm flipH="1">
            <a:off x="9039226" y="3919539"/>
            <a:ext cx="373063" cy="3587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4319" name="Line 47"/>
          <p:cNvSpPr>
            <a:spLocks noChangeShapeType="1"/>
          </p:cNvSpPr>
          <p:nvPr/>
        </p:nvSpPr>
        <p:spPr bwMode="auto">
          <a:xfrm flipH="1" flipV="1">
            <a:off x="9582151" y="3929063"/>
            <a:ext cx="398463" cy="342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4320" name="Text Box 48"/>
          <p:cNvSpPr txBox="1">
            <a:spLocks noChangeArrowheads="1"/>
          </p:cNvSpPr>
          <p:nvPr/>
        </p:nvSpPr>
        <p:spPr bwMode="auto">
          <a:xfrm>
            <a:off x="9696450" y="4973639"/>
            <a:ext cx="649288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3200" b="1">
                <a:latin typeface="Times New Roman" panose="02020603050405020304" pitchFamily="18" charset="0"/>
              </a:rPr>
              <a:t>d</a:t>
            </a:r>
          </a:p>
        </p:txBody>
      </p:sp>
      <p:sp>
        <p:nvSpPr>
          <p:cNvPr id="54321" name="Line 49"/>
          <p:cNvSpPr>
            <a:spLocks noChangeShapeType="1"/>
          </p:cNvSpPr>
          <p:nvPr/>
        </p:nvSpPr>
        <p:spPr bwMode="auto">
          <a:xfrm>
            <a:off x="10033000" y="4711700"/>
            <a:ext cx="0" cy="3175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4322" name="Text Box 50"/>
          <p:cNvSpPr txBox="1">
            <a:spLocks noChangeArrowheads="1"/>
          </p:cNvSpPr>
          <p:nvPr/>
        </p:nvSpPr>
        <p:spPr bwMode="auto">
          <a:xfrm>
            <a:off x="6189663" y="5508625"/>
            <a:ext cx="3937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 sz="3200" b="1">
                <a:latin typeface="Times New Roman" panose="02020603050405020304" pitchFamily="18" charset="0"/>
              </a:rPr>
              <a:t>S</a:t>
            </a:r>
          </a:p>
        </p:txBody>
      </p:sp>
      <p:grpSp>
        <p:nvGrpSpPr>
          <p:cNvPr id="54323" name="Group 51"/>
          <p:cNvGrpSpPr>
            <a:grpSpLocks/>
          </p:cNvGrpSpPr>
          <p:nvPr/>
        </p:nvGrpSpPr>
        <p:grpSpPr bwMode="auto">
          <a:xfrm rot="10800000">
            <a:off x="6554789" y="5746750"/>
            <a:ext cx="307975" cy="173038"/>
            <a:chOff x="3904" y="1628"/>
            <a:chExt cx="164" cy="92"/>
          </a:xfrm>
        </p:grpSpPr>
        <p:sp>
          <p:nvSpPr>
            <p:cNvPr id="54324" name="Line 52"/>
            <p:cNvSpPr>
              <a:spLocks noChangeShapeType="1"/>
            </p:cNvSpPr>
            <p:nvPr/>
          </p:nvSpPr>
          <p:spPr bwMode="auto">
            <a:xfrm flipH="1">
              <a:off x="3904" y="1628"/>
              <a:ext cx="64" cy="5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4325" name="Line 53"/>
            <p:cNvSpPr>
              <a:spLocks noChangeShapeType="1"/>
            </p:cNvSpPr>
            <p:nvPr/>
          </p:nvSpPr>
          <p:spPr bwMode="auto">
            <a:xfrm>
              <a:off x="3904" y="1676"/>
              <a:ext cx="64" cy="4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4326" name="Line 54"/>
            <p:cNvSpPr>
              <a:spLocks noChangeShapeType="1"/>
            </p:cNvSpPr>
            <p:nvPr/>
          </p:nvSpPr>
          <p:spPr bwMode="auto">
            <a:xfrm>
              <a:off x="3932" y="1656"/>
              <a:ext cx="136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4327" name="Line 55"/>
            <p:cNvSpPr>
              <a:spLocks noChangeShapeType="1"/>
            </p:cNvSpPr>
            <p:nvPr/>
          </p:nvSpPr>
          <p:spPr bwMode="auto">
            <a:xfrm>
              <a:off x="3932" y="1696"/>
              <a:ext cx="136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54328" name="Group 56"/>
          <p:cNvGrpSpPr>
            <a:grpSpLocks/>
          </p:cNvGrpSpPr>
          <p:nvPr/>
        </p:nvGrpSpPr>
        <p:grpSpPr bwMode="auto">
          <a:xfrm rot="10800000">
            <a:off x="7499351" y="5748339"/>
            <a:ext cx="307975" cy="173037"/>
            <a:chOff x="3904" y="1628"/>
            <a:chExt cx="164" cy="92"/>
          </a:xfrm>
        </p:grpSpPr>
        <p:sp>
          <p:nvSpPr>
            <p:cNvPr id="54329" name="Line 57"/>
            <p:cNvSpPr>
              <a:spLocks noChangeShapeType="1"/>
            </p:cNvSpPr>
            <p:nvPr/>
          </p:nvSpPr>
          <p:spPr bwMode="auto">
            <a:xfrm flipH="1">
              <a:off x="3904" y="1628"/>
              <a:ext cx="64" cy="5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4330" name="Line 58"/>
            <p:cNvSpPr>
              <a:spLocks noChangeShapeType="1"/>
            </p:cNvSpPr>
            <p:nvPr/>
          </p:nvSpPr>
          <p:spPr bwMode="auto">
            <a:xfrm>
              <a:off x="3904" y="1676"/>
              <a:ext cx="64" cy="4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4331" name="Line 59"/>
            <p:cNvSpPr>
              <a:spLocks noChangeShapeType="1"/>
            </p:cNvSpPr>
            <p:nvPr/>
          </p:nvSpPr>
          <p:spPr bwMode="auto">
            <a:xfrm>
              <a:off x="3932" y="1656"/>
              <a:ext cx="136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4332" name="Line 60"/>
            <p:cNvSpPr>
              <a:spLocks noChangeShapeType="1"/>
            </p:cNvSpPr>
            <p:nvPr/>
          </p:nvSpPr>
          <p:spPr bwMode="auto">
            <a:xfrm>
              <a:off x="3932" y="1696"/>
              <a:ext cx="136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54333" name="Group 61"/>
          <p:cNvGrpSpPr>
            <a:grpSpLocks/>
          </p:cNvGrpSpPr>
          <p:nvPr/>
        </p:nvGrpSpPr>
        <p:grpSpPr bwMode="auto">
          <a:xfrm rot="10800000">
            <a:off x="8715376" y="5735639"/>
            <a:ext cx="307975" cy="173037"/>
            <a:chOff x="3904" y="1628"/>
            <a:chExt cx="164" cy="92"/>
          </a:xfrm>
        </p:grpSpPr>
        <p:sp>
          <p:nvSpPr>
            <p:cNvPr id="54334" name="Line 62"/>
            <p:cNvSpPr>
              <a:spLocks noChangeShapeType="1"/>
            </p:cNvSpPr>
            <p:nvPr/>
          </p:nvSpPr>
          <p:spPr bwMode="auto">
            <a:xfrm flipH="1">
              <a:off x="3904" y="1628"/>
              <a:ext cx="64" cy="5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4335" name="Line 63"/>
            <p:cNvSpPr>
              <a:spLocks noChangeShapeType="1"/>
            </p:cNvSpPr>
            <p:nvPr/>
          </p:nvSpPr>
          <p:spPr bwMode="auto">
            <a:xfrm>
              <a:off x="3904" y="1676"/>
              <a:ext cx="64" cy="4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4336" name="Line 64"/>
            <p:cNvSpPr>
              <a:spLocks noChangeShapeType="1"/>
            </p:cNvSpPr>
            <p:nvPr/>
          </p:nvSpPr>
          <p:spPr bwMode="auto">
            <a:xfrm>
              <a:off x="3932" y="1656"/>
              <a:ext cx="136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4337" name="Line 65"/>
            <p:cNvSpPr>
              <a:spLocks noChangeShapeType="1"/>
            </p:cNvSpPr>
            <p:nvPr/>
          </p:nvSpPr>
          <p:spPr bwMode="auto">
            <a:xfrm>
              <a:off x="3932" y="1696"/>
              <a:ext cx="136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54338" name="Group 66"/>
          <p:cNvGrpSpPr>
            <a:grpSpLocks/>
          </p:cNvGrpSpPr>
          <p:nvPr/>
        </p:nvGrpSpPr>
        <p:grpSpPr bwMode="auto">
          <a:xfrm rot="10800000">
            <a:off x="6530976" y="6223000"/>
            <a:ext cx="307975" cy="173038"/>
            <a:chOff x="3904" y="1628"/>
            <a:chExt cx="164" cy="92"/>
          </a:xfrm>
        </p:grpSpPr>
        <p:sp>
          <p:nvSpPr>
            <p:cNvPr id="54339" name="Line 67"/>
            <p:cNvSpPr>
              <a:spLocks noChangeShapeType="1"/>
            </p:cNvSpPr>
            <p:nvPr/>
          </p:nvSpPr>
          <p:spPr bwMode="auto">
            <a:xfrm flipH="1">
              <a:off x="3904" y="1628"/>
              <a:ext cx="64" cy="5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4340" name="Line 68"/>
            <p:cNvSpPr>
              <a:spLocks noChangeShapeType="1"/>
            </p:cNvSpPr>
            <p:nvPr/>
          </p:nvSpPr>
          <p:spPr bwMode="auto">
            <a:xfrm>
              <a:off x="3904" y="1676"/>
              <a:ext cx="64" cy="4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4341" name="Line 69"/>
            <p:cNvSpPr>
              <a:spLocks noChangeShapeType="1"/>
            </p:cNvSpPr>
            <p:nvPr/>
          </p:nvSpPr>
          <p:spPr bwMode="auto">
            <a:xfrm>
              <a:off x="3932" y="1656"/>
              <a:ext cx="136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4342" name="Line 70"/>
            <p:cNvSpPr>
              <a:spLocks noChangeShapeType="1"/>
            </p:cNvSpPr>
            <p:nvPr/>
          </p:nvSpPr>
          <p:spPr bwMode="auto">
            <a:xfrm>
              <a:off x="3932" y="1696"/>
              <a:ext cx="136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54343" name="Group 71"/>
          <p:cNvGrpSpPr>
            <a:grpSpLocks/>
          </p:cNvGrpSpPr>
          <p:nvPr/>
        </p:nvGrpSpPr>
        <p:grpSpPr bwMode="auto">
          <a:xfrm rot="10800000">
            <a:off x="8104189" y="6224589"/>
            <a:ext cx="307975" cy="173037"/>
            <a:chOff x="3904" y="1628"/>
            <a:chExt cx="164" cy="92"/>
          </a:xfrm>
        </p:grpSpPr>
        <p:sp>
          <p:nvSpPr>
            <p:cNvPr id="54344" name="Line 72"/>
            <p:cNvSpPr>
              <a:spLocks noChangeShapeType="1"/>
            </p:cNvSpPr>
            <p:nvPr/>
          </p:nvSpPr>
          <p:spPr bwMode="auto">
            <a:xfrm flipH="1">
              <a:off x="3904" y="1628"/>
              <a:ext cx="64" cy="5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4345" name="Line 73"/>
            <p:cNvSpPr>
              <a:spLocks noChangeShapeType="1"/>
            </p:cNvSpPr>
            <p:nvPr/>
          </p:nvSpPr>
          <p:spPr bwMode="auto">
            <a:xfrm>
              <a:off x="3904" y="1676"/>
              <a:ext cx="64" cy="4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4346" name="Line 74"/>
            <p:cNvSpPr>
              <a:spLocks noChangeShapeType="1"/>
            </p:cNvSpPr>
            <p:nvPr/>
          </p:nvSpPr>
          <p:spPr bwMode="auto">
            <a:xfrm>
              <a:off x="3932" y="1656"/>
              <a:ext cx="136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4347" name="Line 75"/>
            <p:cNvSpPr>
              <a:spLocks noChangeShapeType="1"/>
            </p:cNvSpPr>
            <p:nvPr/>
          </p:nvSpPr>
          <p:spPr bwMode="auto">
            <a:xfrm>
              <a:off x="3932" y="1696"/>
              <a:ext cx="136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54348" name="Text Box 76"/>
          <p:cNvSpPr txBox="1">
            <a:spLocks noChangeArrowheads="1"/>
          </p:cNvSpPr>
          <p:nvPr/>
        </p:nvSpPr>
        <p:spPr bwMode="auto">
          <a:xfrm>
            <a:off x="6819901" y="5491164"/>
            <a:ext cx="758825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 sz="3200" b="1">
                <a:latin typeface="Times New Roman" panose="02020603050405020304" pitchFamily="18" charset="0"/>
              </a:rPr>
              <a:t>bB</a:t>
            </a:r>
          </a:p>
        </p:txBody>
      </p:sp>
      <p:sp>
        <p:nvSpPr>
          <p:cNvPr id="54349" name="Text Box 77"/>
          <p:cNvSpPr txBox="1">
            <a:spLocks noChangeArrowheads="1"/>
          </p:cNvSpPr>
          <p:nvPr/>
        </p:nvSpPr>
        <p:spPr bwMode="auto">
          <a:xfrm>
            <a:off x="7807325" y="5507039"/>
            <a:ext cx="104140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 sz="3200" b="1">
                <a:latin typeface="Times New Roman" panose="02020603050405020304" pitchFamily="18" charset="0"/>
              </a:rPr>
              <a:t>bbB</a:t>
            </a:r>
          </a:p>
        </p:txBody>
      </p:sp>
      <p:sp>
        <p:nvSpPr>
          <p:cNvPr id="54350" name="Text Box 78"/>
          <p:cNvSpPr txBox="1">
            <a:spLocks noChangeArrowheads="1"/>
          </p:cNvSpPr>
          <p:nvPr/>
        </p:nvSpPr>
        <p:spPr bwMode="auto">
          <a:xfrm>
            <a:off x="8980489" y="5508625"/>
            <a:ext cx="1406525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 sz="3200" b="1">
                <a:latin typeface="Times New Roman" panose="02020603050405020304" pitchFamily="18" charset="0"/>
              </a:rPr>
              <a:t>bbbB</a:t>
            </a:r>
          </a:p>
        </p:txBody>
      </p:sp>
      <p:sp>
        <p:nvSpPr>
          <p:cNvPr id="54351" name="Text Box 79"/>
          <p:cNvSpPr txBox="1">
            <a:spLocks noChangeArrowheads="1"/>
          </p:cNvSpPr>
          <p:nvPr/>
        </p:nvSpPr>
        <p:spPr bwMode="auto">
          <a:xfrm>
            <a:off x="6804026" y="5992814"/>
            <a:ext cx="1406525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 sz="3200" b="1">
                <a:latin typeface="Times New Roman" panose="02020603050405020304" pitchFamily="18" charset="0"/>
              </a:rPr>
              <a:t>bbbcC</a:t>
            </a:r>
          </a:p>
        </p:txBody>
      </p:sp>
      <p:sp>
        <p:nvSpPr>
          <p:cNvPr id="54352" name="Text Box 80"/>
          <p:cNvSpPr txBox="1">
            <a:spLocks noChangeArrowheads="1"/>
          </p:cNvSpPr>
          <p:nvPr/>
        </p:nvSpPr>
        <p:spPr bwMode="auto">
          <a:xfrm>
            <a:off x="8377239" y="5994400"/>
            <a:ext cx="1406525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 sz="3200" b="1">
                <a:latin typeface="Times New Roman" panose="02020603050405020304" pitchFamily="18" charset="0"/>
              </a:rPr>
              <a:t>bbbcd</a:t>
            </a:r>
          </a:p>
        </p:txBody>
      </p:sp>
      <p:sp>
        <p:nvSpPr>
          <p:cNvPr id="54353" name="Text Box 81"/>
          <p:cNvSpPr txBox="1">
            <a:spLocks noChangeArrowheads="1"/>
          </p:cNvSpPr>
          <p:nvPr/>
        </p:nvSpPr>
        <p:spPr bwMode="auto">
          <a:xfrm>
            <a:off x="4279900" y="3548064"/>
            <a:ext cx="3803650" cy="461665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 b="1" dirty="0">
                <a:solidFill>
                  <a:srgbClr val="FFC000"/>
                </a:solidFill>
                <a:latin typeface="Times New Roman" panose="02020603050405020304" pitchFamily="18" charset="0"/>
              </a:rPr>
              <a:t>L={ </a:t>
            </a:r>
            <a:r>
              <a:rPr lang="en-US" altLang="zh-CN" sz="2400" b="1" dirty="0" err="1">
                <a:solidFill>
                  <a:srgbClr val="FFC000"/>
                </a:solidFill>
                <a:latin typeface="Times New Roman" panose="02020603050405020304" pitchFamily="18" charset="0"/>
              </a:rPr>
              <a:t>a</a:t>
            </a:r>
            <a:r>
              <a:rPr lang="en-US" altLang="zh-CN" sz="2400" b="1" baseline="30000" dirty="0" err="1">
                <a:solidFill>
                  <a:srgbClr val="FFC000"/>
                </a:solidFill>
                <a:latin typeface="Times New Roman" panose="02020603050405020304" pitchFamily="18" charset="0"/>
              </a:rPr>
              <a:t>i</a:t>
            </a:r>
            <a:r>
              <a:rPr lang="en-US" altLang="zh-CN" sz="2400" b="1" baseline="30000" dirty="0">
                <a:solidFill>
                  <a:srgbClr val="FFC0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400" b="1" dirty="0">
                <a:solidFill>
                  <a:srgbClr val="FFC000"/>
                </a:solidFill>
                <a:latin typeface="Times New Roman" panose="02020603050405020304" pitchFamily="18" charset="0"/>
              </a:rPr>
              <a:t>| c | </a:t>
            </a:r>
            <a:r>
              <a:rPr lang="en-US" altLang="zh-CN" sz="2400" b="1" dirty="0" err="1">
                <a:solidFill>
                  <a:srgbClr val="FFC000"/>
                </a:solidFill>
                <a:latin typeface="Times New Roman" panose="02020603050405020304" pitchFamily="18" charset="0"/>
              </a:rPr>
              <a:t>b</a:t>
            </a:r>
            <a:r>
              <a:rPr lang="en-US" altLang="zh-CN" sz="2400" b="1" baseline="30000" dirty="0" err="1">
                <a:solidFill>
                  <a:srgbClr val="FFC000"/>
                </a:solidFill>
                <a:latin typeface="Times New Roman" panose="02020603050405020304" pitchFamily="18" charset="0"/>
              </a:rPr>
              <a:t>j</a:t>
            </a:r>
            <a:r>
              <a:rPr lang="en-US" altLang="zh-CN" sz="2400" b="1" dirty="0" err="1">
                <a:solidFill>
                  <a:srgbClr val="FFC000"/>
                </a:solidFill>
                <a:latin typeface="Times New Roman" panose="02020603050405020304" pitchFamily="18" charset="0"/>
              </a:rPr>
              <a:t>cd</a:t>
            </a:r>
            <a:r>
              <a:rPr lang="en-US" altLang="zh-CN" sz="2400" b="1" dirty="0">
                <a:solidFill>
                  <a:srgbClr val="FFC000"/>
                </a:solidFill>
                <a:latin typeface="Times New Roman" panose="02020603050405020304" pitchFamily="18" charset="0"/>
              </a:rPr>
              <a:t>,  </a:t>
            </a:r>
            <a:r>
              <a:rPr lang="en-US" altLang="zh-CN" sz="2400" b="1" dirty="0" err="1">
                <a:solidFill>
                  <a:srgbClr val="FFC000"/>
                </a:solidFill>
                <a:latin typeface="Times New Roman" panose="02020603050405020304" pitchFamily="18" charset="0"/>
              </a:rPr>
              <a:t>i</a:t>
            </a:r>
            <a:r>
              <a:rPr lang="en-US" altLang="zh-CN" sz="2400" b="1" dirty="0">
                <a:solidFill>
                  <a:srgbClr val="FFC000"/>
                </a:solidFill>
                <a:latin typeface="Times New Roman" panose="02020603050405020304" pitchFamily="18" charset="0"/>
              </a:rPr>
              <a:t>&gt;1; j&gt;0 }</a:t>
            </a:r>
          </a:p>
        </p:txBody>
      </p:sp>
      <p:sp>
        <p:nvSpPr>
          <p:cNvPr id="54354" name="Text Box 82"/>
          <p:cNvSpPr txBox="1">
            <a:spLocks noChangeArrowheads="1"/>
          </p:cNvSpPr>
          <p:nvPr/>
        </p:nvSpPr>
        <p:spPr bwMode="auto">
          <a:xfrm>
            <a:off x="8682038" y="585788"/>
            <a:ext cx="16573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3600" b="1" dirty="0" err="1">
                <a:solidFill>
                  <a:srgbClr val="FFC000"/>
                </a:solidFill>
                <a:latin typeface="Times New Roman" panose="02020603050405020304" pitchFamily="18" charset="0"/>
              </a:rPr>
              <a:t>bbbcd</a:t>
            </a:r>
            <a:endParaRPr lang="en-US" altLang="zh-CN" sz="3600" b="1" dirty="0">
              <a:solidFill>
                <a:srgbClr val="FFC000"/>
              </a:solidFill>
              <a:latin typeface="Times New Roman" panose="02020603050405020304" pitchFamily="18" charset="0"/>
            </a:endParaRPr>
          </a:p>
        </p:txBody>
      </p:sp>
      <p:cxnSp>
        <p:nvCxnSpPr>
          <p:cNvPr id="75" name="直接连接符 74"/>
          <p:cNvCxnSpPr/>
          <p:nvPr/>
        </p:nvCxnSpPr>
        <p:spPr>
          <a:xfrm>
            <a:off x="10227109" y="4581525"/>
            <a:ext cx="312737" cy="368300"/>
          </a:xfrm>
          <a:prstGeom prst="line">
            <a:avLst/>
          </a:prstGeom>
          <a:ln w="15875"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 Box 49"/>
          <p:cNvSpPr txBox="1">
            <a:spLocks noChangeArrowheads="1"/>
          </p:cNvSpPr>
          <p:nvPr/>
        </p:nvSpPr>
        <p:spPr bwMode="auto">
          <a:xfrm>
            <a:off x="10421361" y="4984105"/>
            <a:ext cx="52185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5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sz="2400" b="1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宋体" panose="02010600030101010101" pitchFamily="2" charset="-122"/>
              </a:rPr>
              <a:t>Q</a:t>
            </a:r>
            <a:endParaRPr lang="en-US" altLang="zh-CN" sz="2400" b="1" dirty="0">
              <a:effectLst>
                <a:outerShdw blurRad="38100" dist="38100" dir="2700000" algn="tl">
                  <a:srgbClr val="000000"/>
                </a:outerShdw>
              </a:effectLst>
              <a:latin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17850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4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4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54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4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54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54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54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54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54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54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54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54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54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54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1" dur="500"/>
                                        <p:tgtEl>
                                          <p:spTgt spid="54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6" dur="500"/>
                                        <p:tgtEl>
                                          <p:spTgt spid="54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54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 nodeType="clickPar">
                      <p:stCondLst>
                        <p:cond delay="indefinite"/>
                      </p:stCondLst>
                      <p:childTnLst>
                        <p:par>
                          <p:cTn id="7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4" dur="500"/>
                                        <p:tgtEl>
                                          <p:spTgt spid="54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7" dur="500"/>
                                        <p:tgtEl>
                                          <p:spTgt spid="54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 nodeType="clickPar">
                      <p:stCondLst>
                        <p:cond delay="indefinite"/>
                      </p:stCondLst>
                      <p:childTnLst>
                        <p:par>
                          <p:cTn id="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2" dur="500"/>
                                        <p:tgtEl>
                                          <p:spTgt spid="54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5" dur="500"/>
                                        <p:tgtEl>
                                          <p:spTgt spid="54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0" dur="500"/>
                                        <p:tgtEl>
                                          <p:spTgt spid="54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3" dur="500"/>
                                        <p:tgtEl>
                                          <p:spTgt spid="54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8" dur="500"/>
                                        <p:tgtEl>
                                          <p:spTgt spid="54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3" dur="500"/>
                                        <p:tgtEl>
                                          <p:spTgt spid="54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8" dur="500"/>
                                        <p:tgtEl>
                                          <p:spTgt spid="54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1" dur="500"/>
                                        <p:tgtEl>
                                          <p:spTgt spid="54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6" dur="500"/>
                                        <p:tgtEl>
                                          <p:spTgt spid="54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9" dur="500"/>
                                        <p:tgtEl>
                                          <p:spTgt spid="54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2" dur="500"/>
                                        <p:tgtEl>
                                          <p:spTgt spid="54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5" dur="500"/>
                                        <p:tgtEl>
                                          <p:spTgt spid="54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8" dur="500"/>
                                        <p:tgtEl>
                                          <p:spTgt spid="54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3" dur="500"/>
                                        <p:tgtEl>
                                          <p:spTgt spid="54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6" dur="500"/>
                                        <p:tgtEl>
                                          <p:spTgt spid="54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9" dur="500"/>
                                        <p:tgtEl>
                                          <p:spTgt spid="54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2" dur="500"/>
                                        <p:tgtEl>
                                          <p:spTgt spid="54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5" dur="500"/>
                                        <p:tgtEl>
                                          <p:spTgt spid="54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0" dur="500"/>
                                        <p:tgtEl>
                                          <p:spTgt spid="54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3" dur="500"/>
                                        <p:tgtEl>
                                          <p:spTgt spid="54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6" dur="500"/>
                                        <p:tgtEl>
                                          <p:spTgt spid="54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9" dur="500"/>
                                        <p:tgtEl>
                                          <p:spTgt spid="54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2" dur="500"/>
                                        <p:tgtEl>
                                          <p:spTgt spid="54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7" dur="500"/>
                                        <p:tgtEl>
                                          <p:spTgt spid="54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0" dur="500"/>
                                        <p:tgtEl>
                                          <p:spTgt spid="54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3" dur="500"/>
                                        <p:tgtEl>
                                          <p:spTgt spid="54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6" dur="500"/>
                                        <p:tgtEl>
                                          <p:spTgt spid="54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9" dur="500"/>
                                        <p:tgtEl>
                                          <p:spTgt spid="54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4" dur="500"/>
                                        <p:tgtEl>
                                          <p:spTgt spid="54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7" dur="500"/>
                                        <p:tgtEl>
                                          <p:spTgt spid="54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0" dur="500"/>
                                        <p:tgtEl>
                                          <p:spTgt spid="54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3" dur="500"/>
                                        <p:tgtEl>
                                          <p:spTgt spid="54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4" fill="hold">
                      <p:stCondLst>
                        <p:cond delay="indefinite"/>
                      </p:stCondLst>
                      <p:childTnLst>
                        <p:par>
                          <p:cTn id="195" fill="hold">
                            <p:stCondLst>
                              <p:cond delay="0"/>
                            </p:stCondLst>
                            <p:childTnLst>
                              <p:par>
                                <p:cTn id="19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8" fill="hold">
                      <p:stCondLst>
                        <p:cond delay="indefinite"/>
                      </p:stCondLst>
                      <p:childTnLst>
                        <p:par>
                          <p:cTn id="199" fill="hold">
                            <p:stCondLst>
                              <p:cond delay="0"/>
                            </p:stCondLst>
                            <p:childTnLst>
                              <p:par>
                                <p:cTn id="20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283" grpId="0"/>
      <p:bldP spid="54284" grpId="0" animBg="1"/>
      <p:bldP spid="54285" grpId="0" animBg="1"/>
      <p:bldP spid="54286" grpId="0" animBg="1"/>
      <p:bldP spid="54287" grpId="0" animBg="1"/>
      <p:bldP spid="54288" grpId="0" animBg="1"/>
      <p:bldP spid="54292" grpId="0"/>
      <p:bldP spid="54294" grpId="0"/>
      <p:bldP spid="54296" grpId="0"/>
      <p:bldP spid="54298" grpId="0"/>
      <p:bldP spid="54300" grpId="0"/>
      <p:bldP spid="54302" grpId="0"/>
      <p:bldP spid="54304" grpId="0"/>
      <p:bldP spid="54306" grpId="0"/>
      <p:bldP spid="54307" grpId="0"/>
      <p:bldP spid="54308" grpId="0"/>
      <p:bldP spid="54311" grpId="0"/>
      <p:bldP spid="54314" grpId="0"/>
      <p:bldP spid="54317" grpId="0"/>
      <p:bldP spid="54320" grpId="0"/>
      <p:bldP spid="54322" grpId="0"/>
      <p:bldP spid="54348" grpId="0"/>
      <p:bldP spid="54349" grpId="0"/>
      <p:bldP spid="54350" grpId="0"/>
      <p:bldP spid="54351" grpId="0"/>
      <p:bldP spid="54352" grpId="0"/>
      <p:bldP spid="54353" grpId="0" animBg="1"/>
      <p:bldP spid="54354" grpId="0"/>
      <p:bldP spid="7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A8F1A-D675-4835-A8BB-D6853680DE43}" type="slidenum">
              <a:rPr lang="zh-CN" altLang="en-US"/>
              <a:pPr/>
              <a:t>31</a:t>
            </a:fld>
            <a:endParaRPr lang="en-US" altLang="zh-CN"/>
          </a:p>
        </p:txBody>
      </p:sp>
      <p:sp>
        <p:nvSpPr>
          <p:cNvPr id="154628" name="Text Box 4"/>
          <p:cNvSpPr txBox="1">
            <a:spLocks noChangeArrowheads="1"/>
          </p:cNvSpPr>
          <p:nvPr/>
        </p:nvSpPr>
        <p:spPr bwMode="auto">
          <a:xfrm>
            <a:off x="1919288" y="2306638"/>
            <a:ext cx="2322512" cy="1820862"/>
          </a:xfrm>
          <a:prstGeom prst="rect">
            <a:avLst/>
          </a:prstGeom>
          <a:noFill/>
          <a:ln w="19050">
            <a:solidFill>
              <a:srgbClr val="FFFF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</a:rPr>
              <a:t>S::=aA</a:t>
            </a:r>
          </a:p>
          <a:p>
            <a:pPr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</a:rPr>
              <a:t>A::=bB|dB</a:t>
            </a:r>
          </a:p>
          <a:p>
            <a:pPr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</a:rPr>
              <a:t>B::=c</a:t>
            </a:r>
          </a:p>
        </p:txBody>
      </p:sp>
      <p:sp>
        <p:nvSpPr>
          <p:cNvPr id="154629" name="Text Box 5"/>
          <p:cNvSpPr txBox="1">
            <a:spLocks noChangeArrowheads="1"/>
          </p:cNvSpPr>
          <p:nvPr/>
        </p:nvSpPr>
        <p:spPr bwMode="auto">
          <a:xfrm>
            <a:off x="8656639" y="2154238"/>
            <a:ext cx="1042987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4400" b="1" dirty="0" err="1">
                <a:solidFill>
                  <a:srgbClr val="FFC000"/>
                </a:solidFill>
                <a:latin typeface="Times New Roman" panose="02020603050405020304" pitchFamily="18" charset="0"/>
              </a:rPr>
              <a:t>abc</a:t>
            </a:r>
            <a:endParaRPr lang="en-US" altLang="zh-CN" sz="4400" b="1" dirty="0">
              <a:solidFill>
                <a:srgbClr val="FFC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54630" name="Oval 6"/>
          <p:cNvSpPr>
            <a:spLocks noChangeArrowheads="1"/>
          </p:cNvSpPr>
          <p:nvPr/>
        </p:nvSpPr>
        <p:spPr bwMode="auto">
          <a:xfrm>
            <a:off x="2719389" y="4570414"/>
            <a:ext cx="928687" cy="928687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CN" sz="4400" b="1">
                <a:latin typeface="Times New Roman" panose="02020603050405020304" pitchFamily="18" charset="0"/>
              </a:rPr>
              <a:t>S</a:t>
            </a:r>
          </a:p>
        </p:txBody>
      </p:sp>
      <p:sp>
        <p:nvSpPr>
          <p:cNvPr id="154632" name="Text Box 8"/>
          <p:cNvSpPr txBox="1">
            <a:spLocks noChangeArrowheads="1"/>
          </p:cNvSpPr>
          <p:nvPr/>
        </p:nvSpPr>
        <p:spPr bwMode="auto">
          <a:xfrm>
            <a:off x="7167564" y="2173288"/>
            <a:ext cx="1582737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4400" b="1" dirty="0" err="1">
                <a:solidFill>
                  <a:srgbClr val="FFC000"/>
                </a:solidFill>
                <a:latin typeface="Times New Roman" panose="02020603050405020304" pitchFamily="18" charset="0"/>
              </a:rPr>
              <a:t>ab</a:t>
            </a:r>
            <a:r>
              <a:rPr lang="en-US" altLang="zh-CN" sz="4400" b="1" dirty="0" err="1">
                <a:latin typeface="Times New Roman" panose="02020603050405020304" pitchFamily="18" charset="0"/>
              </a:rPr>
              <a:t>B</a:t>
            </a:r>
            <a:endParaRPr lang="en-US" altLang="zh-CN" sz="4400" b="1" dirty="0">
              <a:latin typeface="Times New Roman" panose="02020603050405020304" pitchFamily="18" charset="0"/>
            </a:endParaRPr>
          </a:p>
        </p:txBody>
      </p:sp>
      <p:sp>
        <p:nvSpPr>
          <p:cNvPr id="154633" name="Oval 9"/>
          <p:cNvSpPr>
            <a:spLocks noChangeArrowheads="1"/>
          </p:cNvSpPr>
          <p:nvPr/>
        </p:nvSpPr>
        <p:spPr bwMode="auto">
          <a:xfrm>
            <a:off x="4700589" y="4570414"/>
            <a:ext cx="928687" cy="928687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CN" sz="4400" b="1">
                <a:latin typeface="Times New Roman" panose="02020603050405020304" pitchFamily="18" charset="0"/>
              </a:rPr>
              <a:t>A</a:t>
            </a:r>
          </a:p>
        </p:txBody>
      </p:sp>
      <p:cxnSp>
        <p:nvCxnSpPr>
          <p:cNvPr id="154634" name="AutoShape 10"/>
          <p:cNvCxnSpPr>
            <a:cxnSpLocks noChangeShapeType="1"/>
            <a:stCxn id="154630" idx="6"/>
            <a:endCxn id="154633" idx="2"/>
          </p:cNvCxnSpPr>
          <p:nvPr/>
        </p:nvCxnSpPr>
        <p:spPr bwMode="auto">
          <a:xfrm>
            <a:off x="3660776" y="5035550"/>
            <a:ext cx="1027113" cy="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4635" name="Text Box 11"/>
          <p:cNvSpPr txBox="1">
            <a:spLocks noChangeArrowheads="1"/>
          </p:cNvSpPr>
          <p:nvPr/>
        </p:nvSpPr>
        <p:spPr bwMode="auto">
          <a:xfrm>
            <a:off x="3937000" y="4419600"/>
            <a:ext cx="4826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3600" b="1">
                <a:solidFill>
                  <a:srgbClr val="FFC000"/>
                </a:solidFill>
                <a:latin typeface="Times New Roman" panose="02020603050405020304" pitchFamily="18" charset="0"/>
              </a:rPr>
              <a:t>a</a:t>
            </a:r>
          </a:p>
        </p:txBody>
      </p:sp>
      <p:grpSp>
        <p:nvGrpSpPr>
          <p:cNvPr id="154636" name="Group 12"/>
          <p:cNvGrpSpPr>
            <a:grpSpLocks/>
          </p:cNvGrpSpPr>
          <p:nvPr/>
        </p:nvGrpSpPr>
        <p:grpSpPr bwMode="auto">
          <a:xfrm rot="10800000">
            <a:off x="8347076" y="2503489"/>
            <a:ext cx="307975" cy="173037"/>
            <a:chOff x="3904" y="1628"/>
            <a:chExt cx="164" cy="92"/>
          </a:xfrm>
        </p:grpSpPr>
        <p:sp>
          <p:nvSpPr>
            <p:cNvPr id="154637" name="Line 13"/>
            <p:cNvSpPr>
              <a:spLocks noChangeShapeType="1"/>
            </p:cNvSpPr>
            <p:nvPr/>
          </p:nvSpPr>
          <p:spPr bwMode="auto">
            <a:xfrm flipH="1">
              <a:off x="3904" y="1628"/>
              <a:ext cx="64" cy="5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4638" name="Line 14"/>
            <p:cNvSpPr>
              <a:spLocks noChangeShapeType="1"/>
            </p:cNvSpPr>
            <p:nvPr/>
          </p:nvSpPr>
          <p:spPr bwMode="auto">
            <a:xfrm>
              <a:off x="3904" y="1676"/>
              <a:ext cx="64" cy="4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4639" name="Line 15"/>
            <p:cNvSpPr>
              <a:spLocks noChangeShapeType="1"/>
            </p:cNvSpPr>
            <p:nvPr/>
          </p:nvSpPr>
          <p:spPr bwMode="auto">
            <a:xfrm>
              <a:off x="3932" y="1656"/>
              <a:ext cx="136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4640" name="Line 16"/>
            <p:cNvSpPr>
              <a:spLocks noChangeShapeType="1"/>
            </p:cNvSpPr>
            <p:nvPr/>
          </p:nvSpPr>
          <p:spPr bwMode="auto">
            <a:xfrm>
              <a:off x="3932" y="1696"/>
              <a:ext cx="136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54641" name="Text Box 17"/>
          <p:cNvSpPr txBox="1">
            <a:spLocks noChangeArrowheads="1"/>
          </p:cNvSpPr>
          <p:nvPr/>
        </p:nvSpPr>
        <p:spPr bwMode="auto">
          <a:xfrm>
            <a:off x="7754938" y="2170113"/>
            <a:ext cx="582612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4400" b="1">
                <a:solidFill>
                  <a:srgbClr val="FF3300"/>
                </a:solidFill>
                <a:latin typeface="Times New Roman" panose="02020603050405020304" pitchFamily="18" charset="0"/>
              </a:rPr>
              <a:t>B</a:t>
            </a:r>
          </a:p>
        </p:txBody>
      </p:sp>
      <p:sp>
        <p:nvSpPr>
          <p:cNvPr id="154642" name="Oval 18"/>
          <p:cNvSpPr>
            <a:spLocks noChangeArrowheads="1"/>
          </p:cNvSpPr>
          <p:nvPr/>
        </p:nvSpPr>
        <p:spPr bwMode="auto">
          <a:xfrm>
            <a:off x="6618289" y="4570414"/>
            <a:ext cx="928687" cy="928687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CN" sz="4400" b="1">
                <a:latin typeface="Times New Roman" panose="02020603050405020304" pitchFamily="18" charset="0"/>
              </a:rPr>
              <a:t>B</a:t>
            </a:r>
          </a:p>
        </p:txBody>
      </p:sp>
      <p:cxnSp>
        <p:nvCxnSpPr>
          <p:cNvPr id="154643" name="AutoShape 19"/>
          <p:cNvCxnSpPr>
            <a:cxnSpLocks noChangeShapeType="1"/>
            <a:stCxn id="154633" idx="6"/>
            <a:endCxn id="154642" idx="2"/>
          </p:cNvCxnSpPr>
          <p:nvPr/>
        </p:nvCxnSpPr>
        <p:spPr bwMode="auto">
          <a:xfrm>
            <a:off x="5641976" y="5035550"/>
            <a:ext cx="963613" cy="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4644" name="Text Box 20"/>
          <p:cNvSpPr txBox="1">
            <a:spLocks noChangeArrowheads="1"/>
          </p:cNvSpPr>
          <p:nvPr/>
        </p:nvSpPr>
        <p:spPr bwMode="auto">
          <a:xfrm>
            <a:off x="5854700" y="4419600"/>
            <a:ext cx="4826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3600" b="1">
                <a:solidFill>
                  <a:srgbClr val="FFC000"/>
                </a:solidFill>
                <a:latin typeface="Times New Roman" panose="02020603050405020304" pitchFamily="18" charset="0"/>
              </a:rPr>
              <a:t>b</a:t>
            </a:r>
          </a:p>
        </p:txBody>
      </p:sp>
      <p:sp>
        <p:nvSpPr>
          <p:cNvPr id="154645" name="Text Box 21"/>
          <p:cNvSpPr txBox="1">
            <a:spLocks noChangeArrowheads="1"/>
          </p:cNvSpPr>
          <p:nvPr/>
        </p:nvSpPr>
        <p:spPr bwMode="auto">
          <a:xfrm>
            <a:off x="6024563" y="2173288"/>
            <a:ext cx="1058862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4400" b="1" dirty="0" err="1">
                <a:solidFill>
                  <a:srgbClr val="FFC000"/>
                </a:solidFill>
                <a:latin typeface="Times New Roman" panose="02020603050405020304" pitchFamily="18" charset="0"/>
              </a:rPr>
              <a:t>a</a:t>
            </a:r>
            <a:r>
              <a:rPr lang="en-US" altLang="zh-CN" sz="4400" b="1" dirty="0" err="1">
                <a:latin typeface="Times New Roman" panose="02020603050405020304" pitchFamily="18" charset="0"/>
              </a:rPr>
              <a:t>A</a:t>
            </a:r>
            <a:endParaRPr lang="en-US" altLang="zh-CN" sz="4400" b="1" dirty="0">
              <a:latin typeface="Times New Roman" panose="02020603050405020304" pitchFamily="18" charset="0"/>
            </a:endParaRPr>
          </a:p>
        </p:txBody>
      </p:sp>
      <p:grpSp>
        <p:nvGrpSpPr>
          <p:cNvPr id="154646" name="Group 22"/>
          <p:cNvGrpSpPr>
            <a:grpSpLocks/>
          </p:cNvGrpSpPr>
          <p:nvPr/>
        </p:nvGrpSpPr>
        <p:grpSpPr bwMode="auto">
          <a:xfrm rot="10800000">
            <a:off x="6867526" y="2490789"/>
            <a:ext cx="307975" cy="173037"/>
            <a:chOff x="3904" y="1628"/>
            <a:chExt cx="164" cy="92"/>
          </a:xfrm>
        </p:grpSpPr>
        <p:sp>
          <p:nvSpPr>
            <p:cNvPr id="154647" name="Line 23"/>
            <p:cNvSpPr>
              <a:spLocks noChangeShapeType="1"/>
            </p:cNvSpPr>
            <p:nvPr/>
          </p:nvSpPr>
          <p:spPr bwMode="auto">
            <a:xfrm flipH="1">
              <a:off x="3904" y="1628"/>
              <a:ext cx="64" cy="5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4648" name="Line 24"/>
            <p:cNvSpPr>
              <a:spLocks noChangeShapeType="1"/>
            </p:cNvSpPr>
            <p:nvPr/>
          </p:nvSpPr>
          <p:spPr bwMode="auto">
            <a:xfrm>
              <a:off x="3904" y="1676"/>
              <a:ext cx="64" cy="4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4649" name="Line 25"/>
            <p:cNvSpPr>
              <a:spLocks noChangeShapeType="1"/>
            </p:cNvSpPr>
            <p:nvPr/>
          </p:nvSpPr>
          <p:spPr bwMode="auto">
            <a:xfrm>
              <a:off x="3932" y="1656"/>
              <a:ext cx="136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4650" name="Line 26"/>
            <p:cNvSpPr>
              <a:spLocks noChangeShapeType="1"/>
            </p:cNvSpPr>
            <p:nvPr/>
          </p:nvSpPr>
          <p:spPr bwMode="auto">
            <a:xfrm>
              <a:off x="3932" y="1696"/>
              <a:ext cx="136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54651" name="Text Box 27"/>
          <p:cNvSpPr txBox="1">
            <a:spLocks noChangeArrowheads="1"/>
          </p:cNvSpPr>
          <p:nvPr/>
        </p:nvSpPr>
        <p:spPr bwMode="auto">
          <a:xfrm>
            <a:off x="6307138" y="2173288"/>
            <a:ext cx="449262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4400" b="1">
                <a:solidFill>
                  <a:srgbClr val="FF3300"/>
                </a:solidFill>
                <a:latin typeface="Times New Roman" panose="02020603050405020304" pitchFamily="18" charset="0"/>
              </a:rPr>
              <a:t>A</a:t>
            </a:r>
          </a:p>
        </p:txBody>
      </p:sp>
      <p:sp>
        <p:nvSpPr>
          <p:cNvPr id="154652" name="Oval 28"/>
          <p:cNvSpPr>
            <a:spLocks noChangeArrowheads="1"/>
          </p:cNvSpPr>
          <p:nvPr/>
        </p:nvSpPr>
        <p:spPr bwMode="auto">
          <a:xfrm>
            <a:off x="8415339" y="4576764"/>
            <a:ext cx="928687" cy="928687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CN" sz="4400" b="1">
                <a:latin typeface="Times New Roman" panose="02020603050405020304" pitchFamily="18" charset="0"/>
              </a:rPr>
              <a:t>E</a:t>
            </a:r>
          </a:p>
        </p:txBody>
      </p:sp>
      <p:cxnSp>
        <p:nvCxnSpPr>
          <p:cNvPr id="154653" name="AutoShape 29"/>
          <p:cNvCxnSpPr>
            <a:cxnSpLocks noChangeShapeType="1"/>
            <a:stCxn id="154642" idx="6"/>
            <a:endCxn id="154652" idx="2"/>
          </p:cNvCxnSpPr>
          <p:nvPr/>
        </p:nvCxnSpPr>
        <p:spPr bwMode="auto">
          <a:xfrm>
            <a:off x="7559676" y="5035550"/>
            <a:ext cx="842963" cy="635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4654" name="Text Box 30"/>
          <p:cNvSpPr txBox="1">
            <a:spLocks noChangeArrowheads="1"/>
          </p:cNvSpPr>
          <p:nvPr/>
        </p:nvSpPr>
        <p:spPr bwMode="auto">
          <a:xfrm>
            <a:off x="7670800" y="4445000"/>
            <a:ext cx="4826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3600" b="1" dirty="0">
                <a:solidFill>
                  <a:srgbClr val="FFC000"/>
                </a:solidFill>
                <a:latin typeface="Times New Roman" panose="02020603050405020304" pitchFamily="18" charset="0"/>
              </a:rPr>
              <a:t>c</a:t>
            </a:r>
          </a:p>
        </p:txBody>
      </p:sp>
      <p:sp>
        <p:nvSpPr>
          <p:cNvPr id="154655" name="Text Box 31"/>
          <p:cNvSpPr txBox="1">
            <a:spLocks noChangeArrowheads="1"/>
          </p:cNvSpPr>
          <p:nvPr/>
        </p:nvSpPr>
        <p:spPr bwMode="auto">
          <a:xfrm>
            <a:off x="5240338" y="2179638"/>
            <a:ext cx="506412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4400" b="1">
                <a:solidFill>
                  <a:srgbClr val="FF3300"/>
                </a:solidFill>
                <a:latin typeface="Times New Roman" panose="02020603050405020304" pitchFamily="18" charset="0"/>
              </a:rPr>
              <a:t>S</a:t>
            </a:r>
            <a:endParaRPr lang="en-US" altLang="zh-CN" sz="4400" b="1">
              <a:latin typeface="Times New Roman" panose="02020603050405020304" pitchFamily="18" charset="0"/>
            </a:endParaRPr>
          </a:p>
        </p:txBody>
      </p:sp>
      <p:grpSp>
        <p:nvGrpSpPr>
          <p:cNvPr id="154656" name="Group 32"/>
          <p:cNvGrpSpPr>
            <a:grpSpLocks/>
          </p:cNvGrpSpPr>
          <p:nvPr/>
        </p:nvGrpSpPr>
        <p:grpSpPr bwMode="auto">
          <a:xfrm rot="10800000">
            <a:off x="5749926" y="2487614"/>
            <a:ext cx="307975" cy="173037"/>
            <a:chOff x="3904" y="1628"/>
            <a:chExt cx="164" cy="92"/>
          </a:xfrm>
        </p:grpSpPr>
        <p:sp>
          <p:nvSpPr>
            <p:cNvPr id="154657" name="Line 33"/>
            <p:cNvSpPr>
              <a:spLocks noChangeShapeType="1"/>
            </p:cNvSpPr>
            <p:nvPr/>
          </p:nvSpPr>
          <p:spPr bwMode="auto">
            <a:xfrm flipH="1">
              <a:off x="3904" y="1628"/>
              <a:ext cx="64" cy="5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4658" name="Line 34"/>
            <p:cNvSpPr>
              <a:spLocks noChangeShapeType="1"/>
            </p:cNvSpPr>
            <p:nvPr/>
          </p:nvSpPr>
          <p:spPr bwMode="auto">
            <a:xfrm>
              <a:off x="3904" y="1676"/>
              <a:ext cx="64" cy="4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4659" name="Line 35"/>
            <p:cNvSpPr>
              <a:spLocks noChangeShapeType="1"/>
            </p:cNvSpPr>
            <p:nvPr/>
          </p:nvSpPr>
          <p:spPr bwMode="auto">
            <a:xfrm>
              <a:off x="3932" y="1656"/>
              <a:ext cx="136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4660" name="Line 36"/>
            <p:cNvSpPr>
              <a:spLocks noChangeShapeType="1"/>
            </p:cNvSpPr>
            <p:nvPr/>
          </p:nvSpPr>
          <p:spPr bwMode="auto">
            <a:xfrm>
              <a:off x="3932" y="1696"/>
              <a:ext cx="136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cxnSp>
        <p:nvCxnSpPr>
          <p:cNvPr id="154683" name="AutoShape 59"/>
          <p:cNvCxnSpPr>
            <a:cxnSpLocks noChangeShapeType="1"/>
            <a:stCxn id="154633" idx="5"/>
            <a:endCxn id="154642" idx="3"/>
          </p:cNvCxnSpPr>
          <p:nvPr/>
        </p:nvCxnSpPr>
        <p:spPr bwMode="auto">
          <a:xfrm rot="16200000" flipH="1">
            <a:off x="6122988" y="4745038"/>
            <a:ext cx="1588" cy="1262063"/>
          </a:xfrm>
          <a:prstGeom prst="curvedConnector3">
            <a:avLst>
              <a:gd name="adj1" fmla="val 22100000"/>
            </a:avLst>
          </a:prstGeom>
          <a:noFill/>
          <a:ln w="38100">
            <a:solidFill>
              <a:schemeClr val="tx1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4684" name="Text Box 60"/>
          <p:cNvSpPr txBox="1">
            <a:spLocks noChangeArrowheads="1"/>
          </p:cNvSpPr>
          <p:nvPr/>
        </p:nvSpPr>
        <p:spPr bwMode="auto">
          <a:xfrm>
            <a:off x="5856288" y="5721350"/>
            <a:ext cx="4826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3600" b="1">
                <a:solidFill>
                  <a:srgbClr val="FFC000"/>
                </a:solidFill>
                <a:latin typeface="Times New Roman" panose="02020603050405020304" pitchFamily="18" charset="0"/>
              </a:rPr>
              <a:t>d</a:t>
            </a:r>
          </a:p>
        </p:txBody>
      </p:sp>
      <p:sp>
        <p:nvSpPr>
          <p:cNvPr id="154685" name="Oval 61"/>
          <p:cNvSpPr>
            <a:spLocks noChangeArrowheads="1"/>
          </p:cNvSpPr>
          <p:nvPr/>
        </p:nvSpPr>
        <p:spPr bwMode="auto">
          <a:xfrm>
            <a:off x="8513764" y="4684714"/>
            <a:ext cx="731837" cy="731837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 useBgFill="1">
        <p:nvSpPr>
          <p:cNvPr id="154687" name="Rectangle 63"/>
          <p:cNvSpPr>
            <a:spLocks noChangeArrowheads="1"/>
          </p:cNvSpPr>
          <p:nvPr/>
        </p:nvSpPr>
        <p:spPr bwMode="auto">
          <a:xfrm>
            <a:off x="10668000" y="1990725"/>
            <a:ext cx="374650" cy="495300"/>
          </a:xfrm>
          <a:prstGeom prst="rect">
            <a:avLst/>
          </a:prstGeom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54688" name="Text Box 64"/>
          <p:cNvSpPr txBox="1">
            <a:spLocks noChangeArrowheads="1"/>
          </p:cNvSpPr>
          <p:nvPr/>
        </p:nvSpPr>
        <p:spPr bwMode="auto">
          <a:xfrm>
            <a:off x="8653464" y="3027363"/>
            <a:ext cx="1042987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4400" b="1" dirty="0" err="1">
                <a:solidFill>
                  <a:srgbClr val="FFC000"/>
                </a:solidFill>
                <a:latin typeface="Times New Roman" panose="02020603050405020304" pitchFamily="18" charset="0"/>
              </a:rPr>
              <a:t>adc</a:t>
            </a:r>
            <a:endParaRPr lang="en-US" altLang="zh-CN" sz="4400" b="1" dirty="0">
              <a:solidFill>
                <a:srgbClr val="FFC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54689" name="Text Box 65"/>
          <p:cNvSpPr txBox="1">
            <a:spLocks noChangeArrowheads="1"/>
          </p:cNvSpPr>
          <p:nvPr/>
        </p:nvSpPr>
        <p:spPr bwMode="auto">
          <a:xfrm>
            <a:off x="7164389" y="3046413"/>
            <a:ext cx="1582737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4400" b="1" dirty="0" err="1">
                <a:solidFill>
                  <a:srgbClr val="FFC000"/>
                </a:solidFill>
                <a:latin typeface="Times New Roman" panose="02020603050405020304" pitchFamily="18" charset="0"/>
              </a:rPr>
              <a:t>ad</a:t>
            </a:r>
            <a:r>
              <a:rPr lang="en-US" altLang="zh-CN" sz="4400" b="1" dirty="0" err="1">
                <a:latin typeface="Times New Roman" panose="02020603050405020304" pitchFamily="18" charset="0"/>
              </a:rPr>
              <a:t>B</a:t>
            </a:r>
            <a:endParaRPr lang="en-US" altLang="zh-CN" sz="4400" b="1" dirty="0">
              <a:latin typeface="Times New Roman" panose="02020603050405020304" pitchFamily="18" charset="0"/>
            </a:endParaRPr>
          </a:p>
        </p:txBody>
      </p:sp>
      <p:grpSp>
        <p:nvGrpSpPr>
          <p:cNvPr id="154690" name="Group 66"/>
          <p:cNvGrpSpPr>
            <a:grpSpLocks/>
          </p:cNvGrpSpPr>
          <p:nvPr/>
        </p:nvGrpSpPr>
        <p:grpSpPr bwMode="auto">
          <a:xfrm rot="10800000">
            <a:off x="8343901" y="3376614"/>
            <a:ext cx="307975" cy="173037"/>
            <a:chOff x="3904" y="1628"/>
            <a:chExt cx="164" cy="92"/>
          </a:xfrm>
        </p:grpSpPr>
        <p:sp>
          <p:nvSpPr>
            <p:cNvPr id="154691" name="Line 67"/>
            <p:cNvSpPr>
              <a:spLocks noChangeShapeType="1"/>
            </p:cNvSpPr>
            <p:nvPr/>
          </p:nvSpPr>
          <p:spPr bwMode="auto">
            <a:xfrm flipH="1">
              <a:off x="3904" y="1628"/>
              <a:ext cx="64" cy="5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4692" name="Line 68"/>
            <p:cNvSpPr>
              <a:spLocks noChangeShapeType="1"/>
            </p:cNvSpPr>
            <p:nvPr/>
          </p:nvSpPr>
          <p:spPr bwMode="auto">
            <a:xfrm>
              <a:off x="3904" y="1676"/>
              <a:ext cx="64" cy="4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4693" name="Line 69"/>
            <p:cNvSpPr>
              <a:spLocks noChangeShapeType="1"/>
            </p:cNvSpPr>
            <p:nvPr/>
          </p:nvSpPr>
          <p:spPr bwMode="auto">
            <a:xfrm>
              <a:off x="3932" y="1656"/>
              <a:ext cx="136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4694" name="Line 70"/>
            <p:cNvSpPr>
              <a:spLocks noChangeShapeType="1"/>
            </p:cNvSpPr>
            <p:nvPr/>
          </p:nvSpPr>
          <p:spPr bwMode="auto">
            <a:xfrm>
              <a:off x="3932" y="1696"/>
              <a:ext cx="136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54695" name="Text Box 71"/>
          <p:cNvSpPr txBox="1">
            <a:spLocks noChangeArrowheads="1"/>
          </p:cNvSpPr>
          <p:nvPr/>
        </p:nvSpPr>
        <p:spPr bwMode="auto">
          <a:xfrm>
            <a:off x="7751763" y="3043238"/>
            <a:ext cx="582612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4400" b="1">
                <a:solidFill>
                  <a:srgbClr val="FF3300"/>
                </a:solidFill>
                <a:latin typeface="Times New Roman" panose="02020603050405020304" pitchFamily="18" charset="0"/>
              </a:rPr>
              <a:t>B</a:t>
            </a:r>
          </a:p>
        </p:txBody>
      </p:sp>
      <p:sp>
        <p:nvSpPr>
          <p:cNvPr id="154696" name="Text Box 72"/>
          <p:cNvSpPr txBox="1">
            <a:spLocks noChangeArrowheads="1"/>
          </p:cNvSpPr>
          <p:nvPr/>
        </p:nvSpPr>
        <p:spPr bwMode="auto">
          <a:xfrm>
            <a:off x="6021388" y="3046413"/>
            <a:ext cx="1058862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4400" b="1" dirty="0" err="1">
                <a:solidFill>
                  <a:srgbClr val="FFC000"/>
                </a:solidFill>
                <a:latin typeface="Times New Roman" panose="02020603050405020304" pitchFamily="18" charset="0"/>
              </a:rPr>
              <a:t>a</a:t>
            </a:r>
            <a:r>
              <a:rPr lang="en-US" altLang="zh-CN" sz="4400" b="1" dirty="0" err="1">
                <a:latin typeface="Times New Roman" panose="02020603050405020304" pitchFamily="18" charset="0"/>
              </a:rPr>
              <a:t>A</a:t>
            </a:r>
            <a:endParaRPr lang="en-US" altLang="zh-CN" sz="4400" b="1" dirty="0">
              <a:latin typeface="Times New Roman" panose="02020603050405020304" pitchFamily="18" charset="0"/>
            </a:endParaRPr>
          </a:p>
        </p:txBody>
      </p:sp>
      <p:grpSp>
        <p:nvGrpSpPr>
          <p:cNvPr id="154697" name="Group 73"/>
          <p:cNvGrpSpPr>
            <a:grpSpLocks/>
          </p:cNvGrpSpPr>
          <p:nvPr/>
        </p:nvGrpSpPr>
        <p:grpSpPr bwMode="auto">
          <a:xfrm rot="10800000">
            <a:off x="6864351" y="3363914"/>
            <a:ext cx="307975" cy="173037"/>
            <a:chOff x="3904" y="1628"/>
            <a:chExt cx="164" cy="92"/>
          </a:xfrm>
        </p:grpSpPr>
        <p:sp>
          <p:nvSpPr>
            <p:cNvPr id="154698" name="Line 74"/>
            <p:cNvSpPr>
              <a:spLocks noChangeShapeType="1"/>
            </p:cNvSpPr>
            <p:nvPr/>
          </p:nvSpPr>
          <p:spPr bwMode="auto">
            <a:xfrm flipH="1">
              <a:off x="3904" y="1628"/>
              <a:ext cx="64" cy="5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4699" name="Line 75"/>
            <p:cNvSpPr>
              <a:spLocks noChangeShapeType="1"/>
            </p:cNvSpPr>
            <p:nvPr/>
          </p:nvSpPr>
          <p:spPr bwMode="auto">
            <a:xfrm>
              <a:off x="3904" y="1676"/>
              <a:ext cx="64" cy="4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4700" name="Line 76"/>
            <p:cNvSpPr>
              <a:spLocks noChangeShapeType="1"/>
            </p:cNvSpPr>
            <p:nvPr/>
          </p:nvSpPr>
          <p:spPr bwMode="auto">
            <a:xfrm>
              <a:off x="3932" y="1656"/>
              <a:ext cx="136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4701" name="Line 77"/>
            <p:cNvSpPr>
              <a:spLocks noChangeShapeType="1"/>
            </p:cNvSpPr>
            <p:nvPr/>
          </p:nvSpPr>
          <p:spPr bwMode="auto">
            <a:xfrm>
              <a:off x="3932" y="1696"/>
              <a:ext cx="136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54702" name="Text Box 78"/>
          <p:cNvSpPr txBox="1">
            <a:spLocks noChangeArrowheads="1"/>
          </p:cNvSpPr>
          <p:nvPr/>
        </p:nvSpPr>
        <p:spPr bwMode="auto">
          <a:xfrm>
            <a:off x="6303963" y="3046413"/>
            <a:ext cx="449262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4400" b="1">
                <a:solidFill>
                  <a:srgbClr val="FF3300"/>
                </a:solidFill>
                <a:latin typeface="Times New Roman" panose="02020603050405020304" pitchFamily="18" charset="0"/>
              </a:rPr>
              <a:t>A</a:t>
            </a:r>
          </a:p>
        </p:txBody>
      </p:sp>
      <p:sp>
        <p:nvSpPr>
          <p:cNvPr id="154703" name="Text Box 79"/>
          <p:cNvSpPr txBox="1">
            <a:spLocks noChangeArrowheads="1"/>
          </p:cNvSpPr>
          <p:nvPr/>
        </p:nvSpPr>
        <p:spPr bwMode="auto">
          <a:xfrm>
            <a:off x="5237163" y="3052763"/>
            <a:ext cx="506412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4400" b="1">
                <a:solidFill>
                  <a:srgbClr val="FF3300"/>
                </a:solidFill>
                <a:latin typeface="Times New Roman" panose="02020603050405020304" pitchFamily="18" charset="0"/>
              </a:rPr>
              <a:t>S</a:t>
            </a:r>
            <a:endParaRPr lang="en-US" altLang="zh-CN" sz="4400" b="1">
              <a:latin typeface="Times New Roman" panose="02020603050405020304" pitchFamily="18" charset="0"/>
            </a:endParaRPr>
          </a:p>
        </p:txBody>
      </p:sp>
      <p:grpSp>
        <p:nvGrpSpPr>
          <p:cNvPr id="154704" name="Group 80"/>
          <p:cNvGrpSpPr>
            <a:grpSpLocks/>
          </p:cNvGrpSpPr>
          <p:nvPr/>
        </p:nvGrpSpPr>
        <p:grpSpPr bwMode="auto">
          <a:xfrm rot="10800000">
            <a:off x="5746751" y="3360739"/>
            <a:ext cx="307975" cy="173037"/>
            <a:chOff x="3904" y="1628"/>
            <a:chExt cx="164" cy="92"/>
          </a:xfrm>
        </p:grpSpPr>
        <p:sp>
          <p:nvSpPr>
            <p:cNvPr id="154705" name="Line 81"/>
            <p:cNvSpPr>
              <a:spLocks noChangeShapeType="1"/>
            </p:cNvSpPr>
            <p:nvPr/>
          </p:nvSpPr>
          <p:spPr bwMode="auto">
            <a:xfrm flipH="1">
              <a:off x="3904" y="1628"/>
              <a:ext cx="64" cy="5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4706" name="Line 82"/>
            <p:cNvSpPr>
              <a:spLocks noChangeShapeType="1"/>
            </p:cNvSpPr>
            <p:nvPr/>
          </p:nvSpPr>
          <p:spPr bwMode="auto">
            <a:xfrm>
              <a:off x="3904" y="1676"/>
              <a:ext cx="64" cy="4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4707" name="Line 83"/>
            <p:cNvSpPr>
              <a:spLocks noChangeShapeType="1"/>
            </p:cNvSpPr>
            <p:nvPr/>
          </p:nvSpPr>
          <p:spPr bwMode="auto">
            <a:xfrm>
              <a:off x="3932" y="1656"/>
              <a:ext cx="136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4708" name="Line 84"/>
            <p:cNvSpPr>
              <a:spLocks noChangeShapeType="1"/>
            </p:cNvSpPr>
            <p:nvPr/>
          </p:nvSpPr>
          <p:spPr bwMode="auto">
            <a:xfrm>
              <a:off x="3932" y="1696"/>
              <a:ext cx="136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54710" name="Rectangle 86"/>
          <p:cNvSpPr>
            <a:spLocks noChangeArrowheads="1"/>
          </p:cNvSpPr>
          <p:nvPr/>
        </p:nvSpPr>
        <p:spPr bwMode="auto">
          <a:xfrm>
            <a:off x="1611313" y="499269"/>
            <a:ext cx="8839200" cy="1481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419100" indent="-382588" eaLnBrk="0" hangingPunct="0"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"/>
              <a:defRPr sz="3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22313" indent="-273050" eaLnBrk="0" hangingPunct="0"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004888" indent="-255588" eaLnBrk="0" hangingPunct="0"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○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279525" indent="-236538" eaLnBrk="0" hangingPunct="0"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1489075" indent="-182563" eaLnBrk="0" hangingPunct="0"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1946275" indent="-1825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403475" indent="-1825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2860675" indent="-1825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317875" indent="-1825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Font typeface="Wingdings 2" panose="05020102010507070707" pitchFamily="18" charset="2"/>
              <a:buNone/>
            </a:pPr>
            <a:r>
              <a:rPr lang="en-US" altLang="zh-CN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楷体_GB2312" pitchFamily="49" charset="-122"/>
                <a:ea typeface="楷体_GB2312" pitchFamily="49" charset="-122"/>
              </a:rPr>
              <a:t>2</a:t>
            </a:r>
            <a:r>
              <a:rPr lang="zh-CN" altLang="en-US" sz="28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楷体_GB2312" pitchFamily="49" charset="-122"/>
                <a:ea typeface="楷体_GB2312" pitchFamily="49" charset="-122"/>
              </a:rPr>
              <a:t>、由</a:t>
            </a:r>
            <a:r>
              <a:rPr lang="en-US" altLang="zh-CN" sz="28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楷体_GB2312" pitchFamily="49" charset="-122"/>
                <a:ea typeface="楷体_GB2312" pitchFamily="49" charset="-122"/>
              </a:rPr>
              <a:t>右</a:t>
            </a:r>
            <a:r>
              <a:rPr lang="zh-CN" altLang="en-US" sz="28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楷体_GB2312" pitchFamily="49" charset="-122"/>
                <a:ea typeface="楷体_GB2312" pitchFamily="49" charset="-122"/>
              </a:rPr>
              <a:t>线性</a:t>
            </a:r>
            <a:r>
              <a:rPr lang="en-US" altLang="zh-CN" sz="2800" b="1" dirty="0" err="1">
                <a:solidFill>
                  <a:srgbClr val="FFC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楷体_GB2312" pitchFamily="49" charset="-122"/>
                <a:ea typeface="楷体_GB2312" pitchFamily="49" charset="-122"/>
              </a:rPr>
              <a:t>文法构造状态转换图</a:t>
            </a:r>
            <a:endParaRPr lang="en-US" altLang="zh-CN" sz="2800" b="1" dirty="0">
              <a:solidFill>
                <a:srgbClr val="FFC0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楷体_GB2312" pitchFamily="49" charset="-122"/>
              <a:ea typeface="楷体_GB2312" pitchFamily="49" charset="-122"/>
            </a:endParaRPr>
          </a:p>
          <a:p>
            <a:pPr>
              <a:lnSpc>
                <a:spcPct val="120000"/>
              </a:lnSpc>
              <a:buFont typeface="Wingdings 2" panose="05020102010507070707" pitchFamily="18" charset="2"/>
              <a:buNone/>
            </a:pPr>
            <a:endParaRPr lang="zh-CN" altLang="en-US" sz="2800" b="1" dirty="0"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楷体_GB2312" pitchFamily="49" charset="-122"/>
              <a:ea typeface="楷体_GB2312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0413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546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546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546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546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546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546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1546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1546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1546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1546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1546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1546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1546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 nodeType="clickPar">
                      <p:stCondLst>
                        <p:cond delay="indefinite"/>
                      </p:stCondLst>
                      <p:childTnLst>
                        <p:par>
                          <p:cTn id="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8" dur="500"/>
                                        <p:tgtEl>
                                          <p:spTgt spid="1546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3" dur="500"/>
                                        <p:tgtEl>
                                          <p:spTgt spid="1546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 nodeType="clickPar">
                      <p:stCondLst>
                        <p:cond delay="indefinite"/>
                      </p:stCondLst>
                      <p:childTnLst>
                        <p:par>
                          <p:cTn id="7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8" dur="500"/>
                                        <p:tgtEl>
                                          <p:spTgt spid="1546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3" dur="500"/>
                                        <p:tgtEl>
                                          <p:spTgt spid="154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 nodeType="clickPar">
                      <p:stCondLst>
                        <p:cond delay="indefinite"/>
                      </p:stCondLst>
                      <p:childTnLst>
                        <p:par>
                          <p:cTn id="8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8" dur="500"/>
                                        <p:tgtEl>
                                          <p:spTgt spid="1546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1" dur="500"/>
                                        <p:tgtEl>
                                          <p:spTgt spid="1546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 nodeType="clickPar">
                      <p:stCondLst>
                        <p:cond delay="indefinite"/>
                      </p:stCondLst>
                      <p:childTnLst>
                        <p:par>
                          <p:cTn id="9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6" dur="500"/>
                                        <p:tgtEl>
                                          <p:spTgt spid="1546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 nodeType="clickPar">
                      <p:stCondLst>
                        <p:cond delay="indefinite"/>
                      </p:stCondLst>
                      <p:childTnLst>
                        <p:par>
                          <p:cTn id="9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1" dur="500"/>
                                        <p:tgtEl>
                                          <p:spTgt spid="1546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 nodeType="clickPar">
                      <p:stCondLst>
                        <p:cond delay="indefinite"/>
                      </p:stCondLst>
                      <p:childTnLst>
                        <p:par>
                          <p:cTn id="10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6" dur="500"/>
                                        <p:tgtEl>
                                          <p:spTgt spid="1547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 nodeType="clickPar">
                      <p:stCondLst>
                        <p:cond delay="indefinite"/>
                      </p:stCondLst>
                      <p:childTnLst>
                        <p:par>
                          <p:cTn id="10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9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1" dur="500"/>
                                        <p:tgtEl>
                                          <p:spTgt spid="1546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 nodeType="clickPar">
                      <p:stCondLst>
                        <p:cond delay="indefinite"/>
                      </p:stCondLst>
                      <p:childTnLst>
                        <p:par>
                          <p:cTn id="1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6" dur="500"/>
                                        <p:tgtEl>
                                          <p:spTgt spid="1547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 nodeType="clickPar">
                      <p:stCondLst>
                        <p:cond delay="indefinite"/>
                      </p:stCondLst>
                      <p:childTnLst>
                        <p:par>
                          <p:cTn id="1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1" dur="500"/>
                                        <p:tgtEl>
                                          <p:spTgt spid="1546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 nodeType="clickPar">
                      <p:stCondLst>
                        <p:cond delay="indefinite"/>
                      </p:stCondLst>
                      <p:childTnLst>
                        <p:par>
                          <p:cTn id="1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4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6" dur="500"/>
                                        <p:tgtEl>
                                          <p:spTgt spid="1546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9" dur="500"/>
                                        <p:tgtEl>
                                          <p:spTgt spid="1546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 nodeType="clickPar">
                      <p:stCondLst>
                        <p:cond delay="indefinite"/>
                      </p:stCondLst>
                      <p:childTnLst>
                        <p:par>
                          <p:cTn id="1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2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4" dur="500"/>
                                        <p:tgtEl>
                                          <p:spTgt spid="1546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 nodeType="clickPar">
                      <p:stCondLst>
                        <p:cond delay="indefinite"/>
                      </p:stCondLst>
                      <p:childTnLst>
                        <p:par>
                          <p:cTn id="1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9" dur="500"/>
                                        <p:tgtEl>
                                          <p:spTgt spid="1547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 nodeType="clickPar">
                      <p:stCondLst>
                        <p:cond delay="indefinite"/>
                      </p:stCondLst>
                      <p:childTnLst>
                        <p:par>
                          <p:cTn id="1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4" dur="500"/>
                                        <p:tgtEl>
                                          <p:spTgt spid="1546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 nodeType="clickPar">
                      <p:stCondLst>
                        <p:cond delay="indefinite"/>
                      </p:stCondLst>
                      <p:childTnLst>
                        <p:par>
                          <p:cTn id="1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9" dur="500"/>
                                        <p:tgtEl>
                                          <p:spTgt spid="1546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 nodeType="clickPar">
                      <p:stCondLst>
                        <p:cond delay="indefinite"/>
                      </p:stCondLst>
                      <p:childTnLst>
                        <p:par>
                          <p:cTn id="1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4" dur="500"/>
                                        <p:tgtEl>
                                          <p:spTgt spid="1546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7" dur="500"/>
                                        <p:tgtEl>
                                          <p:spTgt spid="1546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 nodeType="clickPar">
                      <p:stCondLst>
                        <p:cond delay="indefinite"/>
                      </p:stCondLst>
                      <p:childTnLst>
                        <p:par>
                          <p:cTn id="1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0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2" dur="500"/>
                                        <p:tgtEl>
                                          <p:spTgt spid="1546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 nodeType="clickPar">
                      <p:stCondLst>
                        <p:cond delay="indefinite"/>
                      </p:stCondLst>
                      <p:childTnLst>
                        <p:par>
                          <p:cTn id="1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6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7" dur="500"/>
                                        <p:tgtEl>
                                          <p:spTgt spid="1546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 nodeType="clickPar">
                      <p:stCondLst>
                        <p:cond delay="indefinite"/>
                      </p:stCondLst>
                      <p:childTnLst>
                        <p:par>
                          <p:cTn id="1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2" dur="500"/>
                                        <p:tgtEl>
                                          <p:spTgt spid="1546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 nodeType="clickPar">
                      <p:stCondLst>
                        <p:cond delay="indefinite"/>
                      </p:stCondLst>
                      <p:childTnLst>
                        <p:par>
                          <p:cTn id="1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7" dur="500"/>
                                        <p:tgtEl>
                                          <p:spTgt spid="1546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 nodeType="clickPar">
                      <p:stCondLst>
                        <p:cond delay="indefinite"/>
                      </p:stCondLst>
                      <p:childTnLst>
                        <p:par>
                          <p:cTn id="1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0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2" dur="500"/>
                                        <p:tgtEl>
                                          <p:spTgt spid="1546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5" dur="500"/>
                                        <p:tgtEl>
                                          <p:spTgt spid="1546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6" fill="hold" nodeType="clickPar">
                      <p:stCondLst>
                        <p:cond delay="indefinite"/>
                      </p:stCondLst>
                      <p:childTnLst>
                        <p:par>
                          <p:cTn id="18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8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0" dur="500"/>
                                        <p:tgtEl>
                                          <p:spTgt spid="1546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3" dur="500"/>
                                        <p:tgtEl>
                                          <p:spTgt spid="1546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4628" grpId="0" animBg="1"/>
      <p:bldP spid="154629" grpId="0"/>
      <p:bldP spid="154630" grpId="0" animBg="1"/>
      <p:bldP spid="154630" grpId="1" animBg="1"/>
      <p:bldP spid="154632" grpId="0"/>
      <p:bldP spid="154633" grpId="0" animBg="1"/>
      <p:bldP spid="154633" grpId="1" animBg="1"/>
      <p:bldP spid="154635" grpId="0"/>
      <p:bldP spid="154635" grpId="1"/>
      <p:bldP spid="154641" grpId="0"/>
      <p:bldP spid="154642" grpId="0" animBg="1"/>
      <p:bldP spid="154642" grpId="1" animBg="1"/>
      <p:bldP spid="154644" grpId="0"/>
      <p:bldP spid="154645" grpId="0"/>
      <p:bldP spid="154651" grpId="0"/>
      <p:bldP spid="154652" grpId="0" animBg="1"/>
      <p:bldP spid="154652" grpId="1" animBg="1"/>
      <p:bldP spid="154654" grpId="0"/>
      <p:bldP spid="154654" grpId="1"/>
      <p:bldP spid="154655" grpId="0"/>
      <p:bldP spid="154684" grpId="0"/>
      <p:bldP spid="154688" grpId="0"/>
      <p:bldP spid="154689" grpId="0"/>
      <p:bldP spid="154696" grpId="0"/>
      <p:bldP spid="154702" grpId="0"/>
      <p:bldP spid="154703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3A814-F463-44EE-88BA-2195330E7C33}" type="slidenum">
              <a:rPr lang="zh-CN" altLang="en-US"/>
              <a:pPr/>
              <a:t>32</a:t>
            </a:fld>
            <a:endParaRPr lang="en-US" altLang="zh-CN"/>
          </a:p>
        </p:txBody>
      </p:sp>
      <p:sp>
        <p:nvSpPr>
          <p:cNvPr id="57348" name="Rectangle 4"/>
          <p:cNvSpPr>
            <a:spLocks noChangeArrowheads="1"/>
          </p:cNvSpPr>
          <p:nvPr/>
        </p:nvSpPr>
        <p:spPr bwMode="auto">
          <a:xfrm>
            <a:off x="1798638" y="2293939"/>
            <a:ext cx="8712200" cy="46351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30000"/>
              </a:lnSpc>
              <a:spcAft>
                <a:spcPct val="20000"/>
              </a:spcAft>
            </a:pPr>
            <a:r>
              <a:rPr lang="zh-CN" altLang="en-US" sz="2400" b="1" dirty="0">
                <a:latin typeface="Times New Roman" panose="02020603050405020304" pitchFamily="18" charset="0"/>
                <a:ea typeface="楷体_GB2312" pitchFamily="49" charset="-122"/>
              </a:rPr>
              <a:t>        左线性文法和右线性文法之间存在一定关系。</a:t>
            </a:r>
          </a:p>
          <a:p>
            <a:pPr algn="just">
              <a:lnSpc>
                <a:spcPct val="130000"/>
              </a:lnSpc>
              <a:spcAft>
                <a:spcPct val="20000"/>
              </a:spcAft>
            </a:pPr>
            <a:r>
              <a:rPr lang="zh-CN" altLang="en-US" sz="2400" b="1" dirty="0">
                <a:latin typeface="Times New Roman" panose="02020603050405020304" pitchFamily="18" charset="0"/>
                <a:ea typeface="楷体_GB2312" pitchFamily="49" charset="-122"/>
              </a:rPr>
              <a:t>定理</a:t>
            </a:r>
            <a:r>
              <a:rPr lang="en-US" altLang="zh-CN" sz="2400" b="1" dirty="0">
                <a:latin typeface="Times New Roman" panose="02020603050405020304" pitchFamily="18" charset="0"/>
                <a:ea typeface="楷体_GB2312" pitchFamily="49" charset="-122"/>
              </a:rPr>
              <a:t>1</a:t>
            </a:r>
            <a:r>
              <a:rPr lang="zh-CN" altLang="en-US" sz="2400" b="1" dirty="0">
                <a:latin typeface="Times New Roman" panose="02020603050405020304" pitchFamily="18" charset="0"/>
                <a:ea typeface="楷体_GB2312" pitchFamily="49" charset="-122"/>
              </a:rPr>
              <a:t>：</a:t>
            </a:r>
          </a:p>
          <a:p>
            <a:pPr algn="just">
              <a:lnSpc>
                <a:spcPct val="130000"/>
              </a:lnSpc>
              <a:spcAft>
                <a:spcPct val="20000"/>
              </a:spcAft>
            </a:pPr>
            <a:r>
              <a:rPr lang="zh-CN" altLang="en-US" sz="2400" b="1" dirty="0">
                <a:latin typeface="Times New Roman" panose="02020603050405020304" pitchFamily="18" charset="0"/>
                <a:ea typeface="楷体_GB2312" pitchFamily="49" charset="-122"/>
              </a:rPr>
              <a:t>         对于每一个左线性文法</a:t>
            </a:r>
            <a:r>
              <a:rPr lang="en-US" altLang="zh-CN" sz="2400" b="1" dirty="0">
                <a:latin typeface="Times New Roman" panose="02020603050405020304" pitchFamily="18" charset="0"/>
                <a:ea typeface="楷体_GB2312" pitchFamily="49" charset="-122"/>
              </a:rPr>
              <a:t>GL</a:t>
            </a:r>
            <a:r>
              <a:rPr lang="zh-CN" altLang="en-US" sz="2400" b="1" dirty="0">
                <a:latin typeface="Times New Roman" panose="02020603050405020304" pitchFamily="18" charset="0"/>
                <a:ea typeface="楷体_GB2312" pitchFamily="49" charset="-122"/>
              </a:rPr>
              <a:t>都存在一个右线性文法</a:t>
            </a:r>
            <a:r>
              <a:rPr lang="en-US" altLang="zh-CN" sz="2400" b="1" dirty="0">
                <a:latin typeface="Times New Roman" panose="02020603050405020304" pitchFamily="18" charset="0"/>
                <a:ea typeface="楷体_GB2312" pitchFamily="49" charset="-122"/>
              </a:rPr>
              <a:t>GR</a:t>
            </a:r>
            <a:r>
              <a:rPr lang="zh-CN" altLang="en-US" sz="2400" b="1" dirty="0">
                <a:latin typeface="Times New Roman" panose="02020603050405020304" pitchFamily="18" charset="0"/>
                <a:ea typeface="楷体_GB2312" pitchFamily="49" charset="-122"/>
              </a:rPr>
              <a:t>，有</a:t>
            </a:r>
          </a:p>
          <a:p>
            <a:pPr algn="just">
              <a:lnSpc>
                <a:spcPct val="130000"/>
              </a:lnSpc>
              <a:spcAft>
                <a:spcPct val="20000"/>
              </a:spcAft>
            </a:pPr>
            <a:r>
              <a:rPr lang="zh-CN" altLang="en-US" sz="2400" b="1" dirty="0">
                <a:latin typeface="Times New Roman" panose="02020603050405020304" pitchFamily="18" charset="0"/>
                <a:ea typeface="楷体_GB2312" pitchFamily="49" charset="-122"/>
              </a:rPr>
              <a:t>         </a:t>
            </a:r>
            <a:r>
              <a:rPr lang="en-US" altLang="zh-CN" sz="2400" b="1" dirty="0">
                <a:latin typeface="Times New Roman" panose="02020603050405020304" pitchFamily="18" charset="0"/>
                <a:ea typeface="楷体_GB2312" pitchFamily="49" charset="-122"/>
              </a:rPr>
              <a:t>L(GR)= L(GL)</a:t>
            </a:r>
          </a:p>
          <a:p>
            <a:pPr algn="just">
              <a:lnSpc>
                <a:spcPct val="130000"/>
              </a:lnSpc>
              <a:spcAft>
                <a:spcPct val="20000"/>
              </a:spcAft>
            </a:pPr>
            <a:r>
              <a:rPr lang="zh-CN" altLang="en-US" sz="2400" b="1" dirty="0">
                <a:latin typeface="Times New Roman" panose="02020603050405020304" pitchFamily="18" charset="0"/>
                <a:ea typeface="楷体_GB2312" pitchFamily="49" charset="-122"/>
              </a:rPr>
              <a:t>定理</a:t>
            </a:r>
            <a:r>
              <a:rPr lang="en-US" altLang="zh-CN" sz="2400" b="1" dirty="0">
                <a:latin typeface="Times New Roman" panose="02020603050405020304" pitchFamily="18" charset="0"/>
                <a:ea typeface="楷体_GB2312" pitchFamily="49" charset="-122"/>
              </a:rPr>
              <a:t>2</a:t>
            </a:r>
            <a:r>
              <a:rPr lang="zh-CN" altLang="en-US" sz="2400" b="1" dirty="0">
                <a:latin typeface="Times New Roman" panose="02020603050405020304" pitchFamily="18" charset="0"/>
                <a:ea typeface="楷体_GB2312" pitchFamily="49" charset="-122"/>
              </a:rPr>
              <a:t>：</a:t>
            </a:r>
          </a:p>
          <a:p>
            <a:pPr algn="just">
              <a:lnSpc>
                <a:spcPct val="130000"/>
              </a:lnSpc>
              <a:spcAft>
                <a:spcPct val="20000"/>
              </a:spcAft>
            </a:pPr>
            <a:r>
              <a:rPr lang="zh-CN" altLang="en-US" sz="2400" b="1" dirty="0">
                <a:latin typeface="Times New Roman" panose="02020603050405020304" pitchFamily="18" charset="0"/>
                <a:ea typeface="楷体_GB2312" pitchFamily="49" charset="-122"/>
              </a:rPr>
              <a:t>         对于每一个右线性文法</a:t>
            </a:r>
            <a:r>
              <a:rPr lang="en-US" altLang="zh-CN" sz="2400" b="1" dirty="0">
                <a:latin typeface="Times New Roman" panose="02020603050405020304" pitchFamily="18" charset="0"/>
                <a:ea typeface="楷体_GB2312" pitchFamily="49" charset="-122"/>
              </a:rPr>
              <a:t>GR</a:t>
            </a:r>
            <a:r>
              <a:rPr lang="zh-CN" altLang="en-US" sz="2400" b="1" dirty="0">
                <a:latin typeface="Times New Roman" panose="02020603050405020304" pitchFamily="18" charset="0"/>
                <a:ea typeface="楷体_GB2312" pitchFamily="49" charset="-122"/>
              </a:rPr>
              <a:t>都存在一个左线性文法</a:t>
            </a:r>
            <a:r>
              <a:rPr lang="en-US" altLang="zh-CN" sz="2400" b="1" dirty="0">
                <a:latin typeface="Times New Roman" panose="02020603050405020304" pitchFamily="18" charset="0"/>
                <a:ea typeface="楷体_GB2312" pitchFamily="49" charset="-122"/>
              </a:rPr>
              <a:t>GL </a:t>
            </a:r>
            <a:r>
              <a:rPr lang="zh-CN" altLang="en-US" sz="2400" b="1" dirty="0">
                <a:latin typeface="Times New Roman" panose="02020603050405020304" pitchFamily="18" charset="0"/>
                <a:ea typeface="楷体_GB2312" pitchFamily="49" charset="-122"/>
              </a:rPr>
              <a:t>，有</a:t>
            </a:r>
          </a:p>
          <a:p>
            <a:pPr algn="just">
              <a:lnSpc>
                <a:spcPct val="130000"/>
              </a:lnSpc>
              <a:spcAft>
                <a:spcPct val="20000"/>
              </a:spcAft>
            </a:pPr>
            <a:r>
              <a:rPr lang="zh-CN" altLang="en-US" sz="2400" b="1" dirty="0">
                <a:latin typeface="Times New Roman" panose="02020603050405020304" pitchFamily="18" charset="0"/>
                <a:ea typeface="楷体_GB2312" pitchFamily="49" charset="-122"/>
              </a:rPr>
              <a:t>         </a:t>
            </a:r>
            <a:r>
              <a:rPr lang="en-US" altLang="zh-CN" sz="2400" b="1" dirty="0">
                <a:latin typeface="Times New Roman" panose="02020603050405020304" pitchFamily="18" charset="0"/>
                <a:ea typeface="楷体_GB2312" pitchFamily="49" charset="-122"/>
              </a:rPr>
              <a:t>L(GL)= L(GR)</a:t>
            </a:r>
          </a:p>
          <a:p>
            <a:pPr algn="just" eaLnBrk="1" hangingPunct="1">
              <a:lnSpc>
                <a:spcPct val="130000"/>
              </a:lnSpc>
              <a:spcBef>
                <a:spcPct val="5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endParaRPr lang="zh-CN" altLang="en-US" sz="2400" b="1" dirty="0">
              <a:solidFill>
                <a:srgbClr val="00FF00"/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57350" name="Rectangle 6"/>
          <p:cNvSpPr>
            <a:spLocks noChangeArrowheads="1"/>
          </p:cNvSpPr>
          <p:nvPr/>
        </p:nvSpPr>
        <p:spPr bwMode="auto">
          <a:xfrm>
            <a:off x="1671638" y="852043"/>
            <a:ext cx="8839200" cy="1944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419100" indent="-382588" eaLnBrk="0" hangingPunct="0"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"/>
              <a:defRPr sz="3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22313" indent="-273050" eaLnBrk="0" hangingPunct="0"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004888" indent="-255588" eaLnBrk="0" hangingPunct="0"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○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279525" indent="-236538" eaLnBrk="0" hangingPunct="0"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1489075" indent="-182563" eaLnBrk="0" hangingPunct="0"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1946275" indent="-1825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403475" indent="-1825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2860675" indent="-1825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317875" indent="-1825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Font typeface="Wingdings 2" panose="05020102010507070707" pitchFamily="18" charset="2"/>
              <a:buNone/>
            </a:pPr>
            <a:r>
              <a:rPr lang="en-US" altLang="zh-CN" sz="2800" b="1" dirty="0" smtClean="0">
                <a:solidFill>
                  <a:srgbClr val="FFC000"/>
                </a:solidFill>
                <a:latin typeface="楷体_GB2312" pitchFamily="49" charset="-122"/>
                <a:ea typeface="楷体_GB2312" pitchFamily="49" charset="-122"/>
              </a:rPr>
              <a:t>3</a:t>
            </a:r>
            <a:r>
              <a:rPr lang="zh-CN" altLang="en-US" sz="2800" b="1" dirty="0">
                <a:solidFill>
                  <a:srgbClr val="FFC000"/>
                </a:solidFill>
                <a:latin typeface="楷体_GB2312" pitchFamily="49" charset="-122"/>
                <a:ea typeface="楷体_GB2312" pitchFamily="49" charset="-122"/>
              </a:rPr>
              <a:t>、左右线性文法之间的关系</a:t>
            </a:r>
            <a:r>
              <a:rPr lang="en-US" altLang="zh-CN" sz="2800" b="1" dirty="0">
                <a:solidFill>
                  <a:srgbClr val="FFC000"/>
                </a:solidFill>
                <a:latin typeface="Times New Roman" panose="02020603050405020304" pitchFamily="18" charset="0"/>
                <a:ea typeface="楷体_GB2312" pitchFamily="49" charset="-122"/>
              </a:rPr>
              <a:t>——</a:t>
            </a:r>
            <a:r>
              <a:rPr lang="zh-CN" altLang="en-US" sz="2800" b="1" dirty="0">
                <a:solidFill>
                  <a:srgbClr val="FFC000"/>
                </a:solidFill>
                <a:latin typeface="楷体_GB2312" pitchFamily="49" charset="-122"/>
                <a:ea typeface="楷体_GB2312" pitchFamily="49" charset="-122"/>
              </a:rPr>
              <a:t>等价</a:t>
            </a:r>
          </a:p>
          <a:p>
            <a:pPr>
              <a:lnSpc>
                <a:spcPct val="120000"/>
              </a:lnSpc>
              <a:buFont typeface="Wingdings 2" panose="05020102010507070707" pitchFamily="18" charset="2"/>
              <a:buNone/>
            </a:pPr>
            <a:endParaRPr lang="zh-CN" altLang="en-US" sz="2800" b="1" dirty="0">
              <a:solidFill>
                <a:srgbClr val="FFFF00"/>
              </a:solidFill>
              <a:latin typeface="楷体_GB2312" pitchFamily="49" charset="-122"/>
              <a:ea typeface="楷体_GB2312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72879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B5C7E-BF7D-4EF9-837D-764900268245}" type="slidenum">
              <a:rPr lang="zh-CN" altLang="en-US"/>
              <a:pPr/>
              <a:t>33</a:t>
            </a:fld>
            <a:endParaRPr lang="en-US" altLang="zh-CN"/>
          </a:p>
        </p:txBody>
      </p:sp>
      <p:sp>
        <p:nvSpPr>
          <p:cNvPr id="58372" name="Rectangle 4"/>
          <p:cNvSpPr>
            <a:spLocks noChangeArrowheads="1"/>
          </p:cNvSpPr>
          <p:nvPr/>
        </p:nvSpPr>
        <p:spPr bwMode="auto">
          <a:xfrm>
            <a:off x="1768475" y="2195513"/>
            <a:ext cx="87566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2800" b="1">
                <a:effectLst>
                  <a:outerShdw blurRad="38100" dist="38100" dir="2700000" algn="tl">
                    <a:srgbClr val="000000"/>
                  </a:outerShdw>
                </a:effectLst>
                <a:ea typeface="楷体_GB2312" pitchFamily="49" charset="-122"/>
              </a:rPr>
              <a:t>在此我们不作详细证明，仅给出他们之间的等价关系：</a:t>
            </a:r>
          </a:p>
        </p:txBody>
      </p:sp>
      <p:sp>
        <p:nvSpPr>
          <p:cNvPr id="58373" name="Rectangle 5"/>
          <p:cNvSpPr>
            <a:spLocks noChangeArrowheads="1"/>
          </p:cNvSpPr>
          <p:nvPr/>
        </p:nvSpPr>
        <p:spPr bwMode="auto">
          <a:xfrm>
            <a:off x="1752600" y="2979739"/>
            <a:ext cx="4033838" cy="2765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419100" indent="-382588" eaLnBrk="0" hangingPunct="0"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"/>
              <a:defRPr sz="26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22313" indent="-273050" eaLnBrk="0" hangingPunct="0"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"/>
              <a:defRPr sz="2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004888" indent="-255588" eaLnBrk="0" hangingPunct="0"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○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279525" indent="-236538" eaLnBrk="0" hangingPunct="0"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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1489075" indent="-182563" eaLnBrk="0" hangingPunct="0"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-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1946275" indent="-1825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Char char="-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403475" indent="-1825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Char char="-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2860675" indent="-1825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Char char="-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317875" indent="-1825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Char char="-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buFont typeface="Wingdings 2" panose="05020102010507070707" pitchFamily="18" charset="2"/>
              <a:buNone/>
            </a:pPr>
            <a:r>
              <a:rPr lang="zh-CN" altLang="en-US" sz="2800" b="1" dirty="0">
                <a:latin typeface="Times New Roman" panose="02020603050405020304" pitchFamily="18" charset="0"/>
                <a:ea typeface="楷体_GB2312" pitchFamily="49" charset="-122"/>
              </a:rPr>
              <a:t>左线性文法的产生式</a:t>
            </a:r>
          </a:p>
          <a:p>
            <a:r>
              <a:rPr lang="en-US" altLang="zh-CN" sz="2800" b="1" dirty="0">
                <a:latin typeface="Times New Roman" panose="02020603050405020304" pitchFamily="18" charset="0"/>
                <a:ea typeface="楷体_GB2312" pitchFamily="49" charset="-122"/>
              </a:rPr>
              <a:t>S → a</a:t>
            </a:r>
          </a:p>
          <a:p>
            <a:r>
              <a:rPr lang="en-US" altLang="zh-CN" sz="2800" b="1" dirty="0">
                <a:latin typeface="Times New Roman" panose="02020603050405020304" pitchFamily="18" charset="0"/>
                <a:ea typeface="楷体_GB2312" pitchFamily="49" charset="-122"/>
              </a:rPr>
              <a:t>A</a:t>
            </a:r>
            <a:r>
              <a:rPr lang="en-US" altLang="zh-CN" sz="2800" b="1" baseline="-25000" dirty="0">
                <a:latin typeface="Times New Roman" panose="02020603050405020304" pitchFamily="18" charset="0"/>
                <a:ea typeface="楷体_GB2312" pitchFamily="49" charset="-122"/>
              </a:rPr>
              <a:t>1</a:t>
            </a:r>
            <a:r>
              <a:rPr lang="en-US" altLang="zh-CN" sz="2800" b="1" dirty="0">
                <a:latin typeface="Times New Roman" panose="02020603050405020304" pitchFamily="18" charset="0"/>
                <a:ea typeface="楷体_GB2312" pitchFamily="49" charset="-122"/>
              </a:rPr>
              <a:t> → a</a:t>
            </a:r>
            <a:r>
              <a:rPr lang="en-US" altLang="zh-CN" sz="2800" b="1" baseline="-25000" dirty="0">
                <a:latin typeface="Times New Roman" panose="02020603050405020304" pitchFamily="18" charset="0"/>
                <a:ea typeface="楷体_GB2312" pitchFamily="49" charset="-122"/>
              </a:rPr>
              <a:t>1</a:t>
            </a:r>
          </a:p>
          <a:p>
            <a:r>
              <a:rPr lang="en-US" altLang="zh-CN" sz="2800" b="1" dirty="0">
                <a:latin typeface="Times New Roman" panose="02020603050405020304" pitchFamily="18" charset="0"/>
                <a:ea typeface="楷体_GB2312" pitchFamily="49" charset="-122"/>
              </a:rPr>
              <a:t>A</a:t>
            </a:r>
            <a:r>
              <a:rPr lang="en-US" altLang="zh-CN" sz="2800" b="1" baseline="-25000" dirty="0">
                <a:latin typeface="Times New Roman" panose="02020603050405020304" pitchFamily="18" charset="0"/>
                <a:ea typeface="楷体_GB2312" pitchFamily="49" charset="-122"/>
              </a:rPr>
              <a:t>2</a:t>
            </a:r>
            <a:r>
              <a:rPr lang="en-US" altLang="zh-CN" sz="2800" b="1" dirty="0">
                <a:latin typeface="Times New Roman" panose="02020603050405020304" pitchFamily="18" charset="0"/>
                <a:ea typeface="楷体_GB2312" pitchFamily="49" charset="-122"/>
              </a:rPr>
              <a:t> → A</a:t>
            </a:r>
            <a:r>
              <a:rPr lang="en-US" altLang="zh-CN" sz="2800" b="1" baseline="-25000" dirty="0">
                <a:latin typeface="Times New Roman" panose="02020603050405020304" pitchFamily="18" charset="0"/>
                <a:ea typeface="楷体_GB2312" pitchFamily="49" charset="-122"/>
              </a:rPr>
              <a:t>1</a:t>
            </a:r>
            <a:r>
              <a:rPr lang="en-US" altLang="zh-CN" sz="2800" b="1" dirty="0">
                <a:latin typeface="Times New Roman" panose="02020603050405020304" pitchFamily="18" charset="0"/>
                <a:ea typeface="楷体_GB2312" pitchFamily="49" charset="-122"/>
              </a:rPr>
              <a:t>a</a:t>
            </a:r>
            <a:r>
              <a:rPr lang="en-US" altLang="zh-CN" sz="2800" b="1" baseline="-25000" dirty="0">
                <a:latin typeface="Times New Roman" panose="02020603050405020304" pitchFamily="18" charset="0"/>
                <a:ea typeface="楷体_GB2312" pitchFamily="49" charset="-122"/>
              </a:rPr>
              <a:t>2</a:t>
            </a:r>
          </a:p>
          <a:p>
            <a:r>
              <a:rPr lang="en-US" altLang="zh-CN" sz="2800" b="1" dirty="0">
                <a:latin typeface="Times New Roman" panose="02020603050405020304" pitchFamily="18" charset="0"/>
                <a:ea typeface="楷体_GB2312" pitchFamily="49" charset="-122"/>
              </a:rPr>
              <a:t>S → A</a:t>
            </a:r>
            <a:r>
              <a:rPr lang="en-US" altLang="zh-CN" sz="2800" b="1" baseline="-25000" dirty="0">
                <a:latin typeface="Times New Roman" panose="02020603050405020304" pitchFamily="18" charset="0"/>
                <a:ea typeface="楷体_GB2312" pitchFamily="49" charset="-122"/>
              </a:rPr>
              <a:t>2</a:t>
            </a:r>
            <a:r>
              <a:rPr lang="en-US" altLang="zh-CN" sz="2800" b="1" dirty="0">
                <a:latin typeface="Times New Roman" panose="02020603050405020304" pitchFamily="18" charset="0"/>
                <a:ea typeface="楷体_GB2312" pitchFamily="49" charset="-122"/>
              </a:rPr>
              <a:t>a</a:t>
            </a:r>
            <a:r>
              <a:rPr lang="en-US" altLang="zh-CN" sz="2800" b="1" baseline="-25000" dirty="0">
                <a:latin typeface="Times New Roman" panose="02020603050405020304" pitchFamily="18" charset="0"/>
                <a:ea typeface="楷体_GB2312" pitchFamily="49" charset="-122"/>
              </a:rPr>
              <a:t>3</a:t>
            </a:r>
          </a:p>
        </p:txBody>
      </p:sp>
      <p:sp>
        <p:nvSpPr>
          <p:cNvPr id="58374" name="Rectangle 6"/>
          <p:cNvSpPr>
            <a:spLocks noChangeArrowheads="1"/>
          </p:cNvSpPr>
          <p:nvPr/>
        </p:nvSpPr>
        <p:spPr bwMode="auto">
          <a:xfrm>
            <a:off x="6696075" y="2994025"/>
            <a:ext cx="3697288" cy="3125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419100" indent="-382588" eaLnBrk="0" hangingPunct="0"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"/>
              <a:defRPr sz="26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22313" indent="-273050" eaLnBrk="0" hangingPunct="0"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"/>
              <a:defRPr sz="2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004888" indent="-255588" eaLnBrk="0" hangingPunct="0"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○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279525" indent="-236538" eaLnBrk="0" hangingPunct="0"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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1489075" indent="-182563" eaLnBrk="0" hangingPunct="0"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-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1946275" indent="-1825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Char char="-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403475" indent="-1825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Char char="-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2860675" indent="-1825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Char char="-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317875" indent="-1825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Char char="-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buFont typeface="Wingdings 2" panose="05020102010507070707" pitchFamily="18" charset="2"/>
              <a:buNone/>
            </a:pPr>
            <a:r>
              <a:rPr lang="zh-CN" altLang="en-US" sz="2800" b="1">
                <a:latin typeface="Times New Roman" panose="02020603050405020304" pitchFamily="18" charset="0"/>
                <a:ea typeface="楷体_GB2312" pitchFamily="49" charset="-122"/>
              </a:rPr>
              <a:t>右线性文法的产生式</a:t>
            </a:r>
          </a:p>
          <a:p>
            <a:r>
              <a:rPr lang="en-US" altLang="zh-CN" sz="2800" b="1">
                <a:latin typeface="Times New Roman" panose="02020603050405020304" pitchFamily="18" charset="0"/>
                <a:ea typeface="楷体_GB2312" pitchFamily="49" charset="-122"/>
              </a:rPr>
              <a:t>S → a</a:t>
            </a:r>
          </a:p>
          <a:p>
            <a:r>
              <a:rPr lang="en-US" altLang="zh-CN" sz="2800" b="1">
                <a:latin typeface="Times New Roman" panose="02020603050405020304" pitchFamily="18" charset="0"/>
                <a:ea typeface="楷体_GB2312" pitchFamily="49" charset="-122"/>
              </a:rPr>
              <a:t>S → a</a:t>
            </a:r>
            <a:r>
              <a:rPr lang="en-US" altLang="zh-CN" sz="2800" b="1" baseline="-25000">
                <a:latin typeface="Times New Roman" panose="02020603050405020304" pitchFamily="18" charset="0"/>
                <a:ea typeface="楷体_GB2312" pitchFamily="49" charset="-122"/>
              </a:rPr>
              <a:t>1</a:t>
            </a:r>
            <a:r>
              <a:rPr lang="en-US" altLang="zh-CN" sz="2800" b="1">
                <a:latin typeface="Times New Roman" panose="02020603050405020304" pitchFamily="18" charset="0"/>
                <a:ea typeface="楷体_GB2312" pitchFamily="49" charset="-122"/>
              </a:rPr>
              <a:t>A</a:t>
            </a:r>
            <a:r>
              <a:rPr lang="en-US" altLang="zh-CN" sz="2800" b="1" baseline="-25000">
                <a:latin typeface="Times New Roman" panose="02020603050405020304" pitchFamily="18" charset="0"/>
                <a:ea typeface="楷体_GB2312" pitchFamily="49" charset="-122"/>
              </a:rPr>
              <a:t>1</a:t>
            </a:r>
          </a:p>
          <a:p>
            <a:r>
              <a:rPr lang="en-US" altLang="zh-CN" sz="2800" b="1">
                <a:latin typeface="Times New Roman" panose="02020603050405020304" pitchFamily="18" charset="0"/>
                <a:ea typeface="楷体_GB2312" pitchFamily="49" charset="-122"/>
              </a:rPr>
              <a:t>A</a:t>
            </a:r>
            <a:r>
              <a:rPr lang="en-US" altLang="zh-CN" sz="2800" b="1" baseline="-25000">
                <a:latin typeface="Times New Roman" panose="02020603050405020304" pitchFamily="18" charset="0"/>
                <a:ea typeface="楷体_GB2312" pitchFamily="49" charset="-122"/>
              </a:rPr>
              <a:t>1</a:t>
            </a:r>
            <a:r>
              <a:rPr lang="en-US" altLang="zh-CN" sz="2800" b="1">
                <a:latin typeface="Times New Roman" panose="02020603050405020304" pitchFamily="18" charset="0"/>
                <a:ea typeface="楷体_GB2312" pitchFamily="49" charset="-122"/>
              </a:rPr>
              <a:t> → a</a:t>
            </a:r>
            <a:r>
              <a:rPr lang="en-US" altLang="zh-CN" sz="2800" b="1" baseline="-25000">
                <a:latin typeface="Times New Roman" panose="02020603050405020304" pitchFamily="18" charset="0"/>
                <a:ea typeface="楷体_GB2312" pitchFamily="49" charset="-122"/>
              </a:rPr>
              <a:t>2</a:t>
            </a:r>
            <a:r>
              <a:rPr lang="en-US" altLang="zh-CN" sz="2800" b="1">
                <a:latin typeface="Times New Roman" panose="02020603050405020304" pitchFamily="18" charset="0"/>
                <a:ea typeface="楷体_GB2312" pitchFamily="49" charset="-122"/>
              </a:rPr>
              <a:t>A</a:t>
            </a:r>
            <a:r>
              <a:rPr lang="en-US" altLang="zh-CN" sz="2800" b="1" baseline="-25000">
                <a:latin typeface="Times New Roman" panose="02020603050405020304" pitchFamily="18" charset="0"/>
                <a:ea typeface="楷体_GB2312" pitchFamily="49" charset="-122"/>
              </a:rPr>
              <a:t>2</a:t>
            </a:r>
          </a:p>
          <a:p>
            <a:r>
              <a:rPr lang="en-US" altLang="zh-CN" sz="2800" b="1">
                <a:latin typeface="Times New Roman" panose="02020603050405020304" pitchFamily="18" charset="0"/>
                <a:ea typeface="楷体_GB2312" pitchFamily="49" charset="-122"/>
              </a:rPr>
              <a:t>A</a:t>
            </a:r>
            <a:r>
              <a:rPr lang="en-US" altLang="zh-CN" sz="2800" b="1" baseline="-25000">
                <a:latin typeface="Times New Roman" panose="02020603050405020304" pitchFamily="18" charset="0"/>
                <a:ea typeface="楷体_GB2312" pitchFamily="49" charset="-122"/>
              </a:rPr>
              <a:t>2</a:t>
            </a:r>
            <a:r>
              <a:rPr lang="en-US" altLang="zh-CN" sz="2800" b="1">
                <a:latin typeface="Times New Roman" panose="02020603050405020304" pitchFamily="18" charset="0"/>
                <a:ea typeface="楷体_GB2312" pitchFamily="49" charset="-122"/>
              </a:rPr>
              <a:t> → a</a:t>
            </a:r>
            <a:r>
              <a:rPr lang="en-US" altLang="zh-CN" sz="2800" b="1" baseline="-25000">
                <a:latin typeface="Times New Roman" panose="02020603050405020304" pitchFamily="18" charset="0"/>
                <a:ea typeface="楷体_GB2312" pitchFamily="49" charset="-122"/>
              </a:rPr>
              <a:t>3</a:t>
            </a:r>
          </a:p>
        </p:txBody>
      </p:sp>
      <p:sp>
        <p:nvSpPr>
          <p:cNvPr id="58376" name="Rectangle 8"/>
          <p:cNvSpPr>
            <a:spLocks noChangeArrowheads="1"/>
          </p:cNvSpPr>
          <p:nvPr/>
        </p:nvSpPr>
        <p:spPr bwMode="auto">
          <a:xfrm>
            <a:off x="1611313" y="193675"/>
            <a:ext cx="8839200" cy="1944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419100" indent="-382588" eaLnBrk="0" hangingPunct="0"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"/>
              <a:defRPr sz="3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22313" indent="-273050" eaLnBrk="0" hangingPunct="0"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004888" indent="-255588" eaLnBrk="0" hangingPunct="0"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○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279525" indent="-236538" eaLnBrk="0" hangingPunct="0"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1489075" indent="-182563" eaLnBrk="0" hangingPunct="0"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1946275" indent="-1825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403475" indent="-1825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2860675" indent="-1825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317875" indent="-1825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lnSpc>
                <a:spcPct val="120000"/>
              </a:lnSpc>
              <a:buFont typeface="Wingdings 2" panose="05020102010507070707" pitchFamily="18" charset="2"/>
              <a:buNone/>
            </a:pPr>
            <a:endParaRPr lang="zh-CN" altLang="en-US" sz="2800" b="1" dirty="0">
              <a:solidFill>
                <a:srgbClr val="FFC0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58378" name="Oval 10"/>
          <p:cNvSpPr>
            <a:spLocks noChangeArrowheads="1"/>
          </p:cNvSpPr>
          <p:nvPr/>
        </p:nvSpPr>
        <p:spPr bwMode="auto">
          <a:xfrm>
            <a:off x="3929064" y="3994150"/>
            <a:ext cx="534987" cy="534988"/>
          </a:xfrm>
          <a:prstGeom prst="ellipse">
            <a:avLst/>
          </a:prstGeom>
          <a:noFill/>
          <a:ln w="25400">
            <a:solidFill>
              <a:srgbClr val="FFFF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CN" sz="2400" b="1" dirty="0">
                <a:solidFill>
                  <a:srgbClr val="FFC000"/>
                </a:solidFill>
                <a:latin typeface="Times New Roman" panose="02020603050405020304" pitchFamily="18" charset="0"/>
              </a:rPr>
              <a:t>E</a:t>
            </a:r>
          </a:p>
        </p:txBody>
      </p:sp>
      <p:sp>
        <p:nvSpPr>
          <p:cNvPr id="58379" name="Oval 11"/>
          <p:cNvSpPr>
            <a:spLocks noChangeArrowheads="1"/>
          </p:cNvSpPr>
          <p:nvPr/>
        </p:nvSpPr>
        <p:spPr bwMode="auto">
          <a:xfrm>
            <a:off x="4978400" y="3983039"/>
            <a:ext cx="534988" cy="534987"/>
          </a:xfrm>
          <a:prstGeom prst="ellipse">
            <a:avLst/>
          </a:prstGeom>
          <a:noFill/>
          <a:ln w="25400">
            <a:solidFill>
              <a:srgbClr val="FFFF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CN" sz="2400" b="1">
                <a:solidFill>
                  <a:srgbClr val="FFC000"/>
                </a:solidFill>
                <a:latin typeface="Times New Roman" panose="02020603050405020304" pitchFamily="18" charset="0"/>
              </a:rPr>
              <a:t>A</a:t>
            </a:r>
            <a:r>
              <a:rPr lang="en-US" altLang="zh-CN" sz="2400" b="1" baseline="-25000">
                <a:solidFill>
                  <a:srgbClr val="FFC000"/>
                </a:solidFill>
                <a:latin typeface="Times New Roman" panose="02020603050405020304" pitchFamily="18" charset="0"/>
              </a:rPr>
              <a:t>1</a:t>
            </a:r>
          </a:p>
        </p:txBody>
      </p:sp>
      <p:cxnSp>
        <p:nvCxnSpPr>
          <p:cNvPr id="58380" name="AutoShape 12"/>
          <p:cNvCxnSpPr>
            <a:cxnSpLocks noChangeShapeType="1"/>
            <a:stCxn id="58378" idx="6"/>
            <a:endCxn id="58379" idx="2"/>
          </p:cNvCxnSpPr>
          <p:nvPr/>
        </p:nvCxnSpPr>
        <p:spPr bwMode="auto">
          <a:xfrm flipV="1">
            <a:off x="4476750" y="4251326"/>
            <a:ext cx="488950" cy="11113"/>
          </a:xfrm>
          <a:prstGeom prst="straightConnector1">
            <a:avLst/>
          </a:prstGeom>
          <a:noFill/>
          <a:ln w="25400">
            <a:solidFill>
              <a:srgbClr val="FFFF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8381" name="Text Box 13"/>
          <p:cNvSpPr txBox="1">
            <a:spLocks noChangeArrowheads="1"/>
          </p:cNvSpPr>
          <p:nvPr/>
        </p:nvSpPr>
        <p:spPr bwMode="auto">
          <a:xfrm>
            <a:off x="4489450" y="3798888"/>
            <a:ext cx="5794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 dirty="0">
                <a:solidFill>
                  <a:srgbClr val="FFC000"/>
                </a:solidFill>
                <a:latin typeface="Times New Roman" panose="02020603050405020304" pitchFamily="18" charset="0"/>
              </a:rPr>
              <a:t>a</a:t>
            </a:r>
            <a:r>
              <a:rPr lang="en-US" altLang="zh-CN" sz="2400" baseline="-25000" dirty="0">
                <a:solidFill>
                  <a:srgbClr val="FFC000"/>
                </a:solidFill>
                <a:latin typeface="Times New Roman" panose="02020603050405020304" pitchFamily="18" charset="0"/>
              </a:rPr>
              <a:t>1</a:t>
            </a:r>
          </a:p>
        </p:txBody>
      </p:sp>
      <p:sp>
        <p:nvSpPr>
          <p:cNvPr id="58382" name="Oval 14"/>
          <p:cNvSpPr>
            <a:spLocks noChangeArrowheads="1"/>
          </p:cNvSpPr>
          <p:nvPr/>
        </p:nvSpPr>
        <p:spPr bwMode="auto">
          <a:xfrm>
            <a:off x="8859839" y="4079875"/>
            <a:ext cx="534987" cy="534988"/>
          </a:xfrm>
          <a:prstGeom prst="ellipse">
            <a:avLst/>
          </a:prstGeom>
          <a:noFill/>
          <a:ln w="25400">
            <a:solidFill>
              <a:srgbClr val="FFFF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CN" sz="2400" b="1" dirty="0">
                <a:solidFill>
                  <a:srgbClr val="FFC000"/>
                </a:solidFill>
                <a:latin typeface="Times New Roman" panose="02020603050405020304" pitchFamily="18" charset="0"/>
              </a:rPr>
              <a:t>S</a:t>
            </a:r>
          </a:p>
        </p:txBody>
      </p:sp>
      <p:sp>
        <p:nvSpPr>
          <p:cNvPr id="58383" name="Oval 15"/>
          <p:cNvSpPr>
            <a:spLocks noChangeArrowheads="1"/>
          </p:cNvSpPr>
          <p:nvPr/>
        </p:nvSpPr>
        <p:spPr bwMode="auto">
          <a:xfrm>
            <a:off x="9909175" y="4068764"/>
            <a:ext cx="534988" cy="534987"/>
          </a:xfrm>
          <a:prstGeom prst="ellipse">
            <a:avLst/>
          </a:prstGeom>
          <a:noFill/>
          <a:ln w="25400">
            <a:solidFill>
              <a:srgbClr val="FFFF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CN" sz="2400" b="1" dirty="0">
                <a:solidFill>
                  <a:srgbClr val="FFC000"/>
                </a:solidFill>
                <a:latin typeface="Times New Roman" panose="02020603050405020304" pitchFamily="18" charset="0"/>
              </a:rPr>
              <a:t>A</a:t>
            </a:r>
            <a:r>
              <a:rPr lang="en-US" altLang="zh-CN" sz="2400" b="1" baseline="-25000" dirty="0">
                <a:solidFill>
                  <a:srgbClr val="FFC000"/>
                </a:solidFill>
                <a:latin typeface="Times New Roman" panose="02020603050405020304" pitchFamily="18" charset="0"/>
              </a:rPr>
              <a:t>1</a:t>
            </a:r>
          </a:p>
        </p:txBody>
      </p:sp>
      <p:cxnSp>
        <p:nvCxnSpPr>
          <p:cNvPr id="58384" name="AutoShape 16"/>
          <p:cNvCxnSpPr>
            <a:cxnSpLocks noChangeShapeType="1"/>
            <a:stCxn id="58382" idx="6"/>
            <a:endCxn id="58383" idx="2"/>
          </p:cNvCxnSpPr>
          <p:nvPr/>
        </p:nvCxnSpPr>
        <p:spPr bwMode="auto">
          <a:xfrm flipV="1">
            <a:off x="9407525" y="4337051"/>
            <a:ext cx="488950" cy="11113"/>
          </a:xfrm>
          <a:prstGeom prst="straightConnector1">
            <a:avLst/>
          </a:prstGeom>
          <a:noFill/>
          <a:ln w="25400">
            <a:solidFill>
              <a:srgbClr val="FFFF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8385" name="Text Box 17"/>
          <p:cNvSpPr txBox="1">
            <a:spLocks noChangeArrowheads="1"/>
          </p:cNvSpPr>
          <p:nvPr/>
        </p:nvSpPr>
        <p:spPr bwMode="auto">
          <a:xfrm>
            <a:off x="9420225" y="3884613"/>
            <a:ext cx="5794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 dirty="0">
                <a:solidFill>
                  <a:srgbClr val="FFC000"/>
                </a:solidFill>
                <a:latin typeface="Times New Roman" panose="02020603050405020304" pitchFamily="18" charset="0"/>
              </a:rPr>
              <a:t>a</a:t>
            </a:r>
            <a:r>
              <a:rPr lang="en-US" altLang="zh-CN" sz="2400" baseline="-25000" dirty="0">
                <a:solidFill>
                  <a:srgbClr val="FFC000"/>
                </a:solidFill>
                <a:latin typeface="Times New Roman" panose="02020603050405020304" pitchFamily="18" charset="0"/>
              </a:rPr>
              <a:t>1</a:t>
            </a:r>
          </a:p>
        </p:txBody>
      </p:sp>
      <p:sp>
        <p:nvSpPr>
          <p:cNvPr id="58386" name="Oval 18"/>
          <p:cNvSpPr>
            <a:spLocks noChangeArrowheads="1"/>
          </p:cNvSpPr>
          <p:nvPr/>
        </p:nvSpPr>
        <p:spPr bwMode="auto">
          <a:xfrm>
            <a:off x="3932239" y="5264150"/>
            <a:ext cx="534987" cy="534988"/>
          </a:xfrm>
          <a:prstGeom prst="ellipse">
            <a:avLst/>
          </a:prstGeom>
          <a:noFill/>
          <a:ln w="25400">
            <a:solidFill>
              <a:srgbClr val="FFFF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CN" sz="2400" b="1" dirty="0">
                <a:solidFill>
                  <a:srgbClr val="FFC000"/>
                </a:solidFill>
                <a:latin typeface="Times New Roman" panose="02020603050405020304" pitchFamily="18" charset="0"/>
              </a:rPr>
              <a:t>A</a:t>
            </a:r>
            <a:r>
              <a:rPr lang="en-US" altLang="zh-CN" sz="2400" b="1" baseline="-25000" dirty="0">
                <a:solidFill>
                  <a:srgbClr val="FFC000"/>
                </a:solidFill>
                <a:latin typeface="Times New Roman" panose="02020603050405020304" pitchFamily="18" charset="0"/>
              </a:rPr>
              <a:t>2</a:t>
            </a:r>
          </a:p>
        </p:txBody>
      </p:sp>
      <p:sp>
        <p:nvSpPr>
          <p:cNvPr id="58387" name="Oval 19"/>
          <p:cNvSpPr>
            <a:spLocks noChangeArrowheads="1"/>
          </p:cNvSpPr>
          <p:nvPr/>
        </p:nvSpPr>
        <p:spPr bwMode="auto">
          <a:xfrm>
            <a:off x="4981575" y="5253039"/>
            <a:ext cx="534988" cy="534987"/>
          </a:xfrm>
          <a:prstGeom prst="ellipse">
            <a:avLst/>
          </a:prstGeom>
          <a:noFill/>
          <a:ln w="25400">
            <a:solidFill>
              <a:srgbClr val="FFFF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CN" sz="2400" b="1" dirty="0">
                <a:solidFill>
                  <a:srgbClr val="FFC000"/>
                </a:solidFill>
                <a:latin typeface="Times New Roman" panose="02020603050405020304" pitchFamily="18" charset="0"/>
              </a:rPr>
              <a:t>S</a:t>
            </a:r>
            <a:endParaRPr lang="en-US" altLang="zh-CN" sz="2400" b="1" baseline="-25000" dirty="0">
              <a:solidFill>
                <a:srgbClr val="FFC000"/>
              </a:solidFill>
              <a:latin typeface="Times New Roman" panose="02020603050405020304" pitchFamily="18" charset="0"/>
            </a:endParaRPr>
          </a:p>
        </p:txBody>
      </p:sp>
      <p:cxnSp>
        <p:nvCxnSpPr>
          <p:cNvPr id="58388" name="AutoShape 20"/>
          <p:cNvCxnSpPr>
            <a:cxnSpLocks noChangeShapeType="1"/>
            <a:stCxn id="58386" idx="6"/>
            <a:endCxn id="58387" idx="2"/>
          </p:cNvCxnSpPr>
          <p:nvPr/>
        </p:nvCxnSpPr>
        <p:spPr bwMode="auto">
          <a:xfrm flipV="1">
            <a:off x="4479925" y="5521326"/>
            <a:ext cx="488950" cy="11113"/>
          </a:xfrm>
          <a:prstGeom prst="straightConnector1">
            <a:avLst/>
          </a:prstGeom>
          <a:noFill/>
          <a:ln w="25400">
            <a:solidFill>
              <a:srgbClr val="FFFF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8389" name="Text Box 21"/>
          <p:cNvSpPr txBox="1">
            <a:spLocks noChangeArrowheads="1"/>
          </p:cNvSpPr>
          <p:nvPr/>
        </p:nvSpPr>
        <p:spPr bwMode="auto">
          <a:xfrm>
            <a:off x="4492625" y="5068888"/>
            <a:ext cx="5794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 dirty="0">
                <a:solidFill>
                  <a:srgbClr val="FFC000"/>
                </a:solidFill>
                <a:latin typeface="Times New Roman" panose="02020603050405020304" pitchFamily="18" charset="0"/>
              </a:rPr>
              <a:t>a</a:t>
            </a:r>
            <a:r>
              <a:rPr lang="en-US" altLang="zh-CN" sz="2400" baseline="-25000" dirty="0">
                <a:solidFill>
                  <a:srgbClr val="FFC000"/>
                </a:solidFill>
                <a:latin typeface="Times New Roman" panose="02020603050405020304" pitchFamily="18" charset="0"/>
              </a:rPr>
              <a:t>3</a:t>
            </a:r>
          </a:p>
        </p:txBody>
      </p:sp>
      <p:sp>
        <p:nvSpPr>
          <p:cNvPr id="58390" name="Oval 22"/>
          <p:cNvSpPr>
            <a:spLocks noChangeArrowheads="1"/>
          </p:cNvSpPr>
          <p:nvPr/>
        </p:nvSpPr>
        <p:spPr bwMode="auto">
          <a:xfrm>
            <a:off x="5065714" y="5335588"/>
            <a:ext cx="357187" cy="387350"/>
          </a:xfrm>
          <a:prstGeom prst="ellipse">
            <a:avLst/>
          </a:prstGeom>
          <a:noFill/>
          <a:ln w="25400">
            <a:solidFill>
              <a:srgbClr val="FFFF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8391" name="Oval 23"/>
          <p:cNvSpPr>
            <a:spLocks noChangeArrowheads="1"/>
          </p:cNvSpPr>
          <p:nvPr/>
        </p:nvSpPr>
        <p:spPr bwMode="auto">
          <a:xfrm>
            <a:off x="8863014" y="5251450"/>
            <a:ext cx="534987" cy="534988"/>
          </a:xfrm>
          <a:prstGeom prst="ellipse">
            <a:avLst/>
          </a:prstGeom>
          <a:noFill/>
          <a:ln w="25400">
            <a:solidFill>
              <a:srgbClr val="FFFF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CN" sz="2400" b="1" dirty="0">
                <a:solidFill>
                  <a:srgbClr val="FFC000"/>
                </a:solidFill>
                <a:latin typeface="Times New Roman" panose="02020603050405020304" pitchFamily="18" charset="0"/>
              </a:rPr>
              <a:t>A</a:t>
            </a:r>
            <a:r>
              <a:rPr lang="en-US" altLang="zh-CN" sz="2400" b="1" baseline="-25000" dirty="0">
                <a:solidFill>
                  <a:srgbClr val="FFC000"/>
                </a:solidFill>
                <a:latin typeface="Times New Roman" panose="02020603050405020304" pitchFamily="18" charset="0"/>
              </a:rPr>
              <a:t>2</a:t>
            </a:r>
          </a:p>
        </p:txBody>
      </p:sp>
      <p:sp>
        <p:nvSpPr>
          <p:cNvPr id="58392" name="Oval 24"/>
          <p:cNvSpPr>
            <a:spLocks noChangeArrowheads="1"/>
          </p:cNvSpPr>
          <p:nvPr/>
        </p:nvSpPr>
        <p:spPr bwMode="auto">
          <a:xfrm>
            <a:off x="9912350" y="5240339"/>
            <a:ext cx="534988" cy="534987"/>
          </a:xfrm>
          <a:prstGeom prst="ellipse">
            <a:avLst/>
          </a:prstGeom>
          <a:noFill/>
          <a:ln w="25400">
            <a:solidFill>
              <a:srgbClr val="FFFF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CN" sz="2400" b="1" dirty="0">
                <a:solidFill>
                  <a:srgbClr val="FFC000"/>
                </a:solidFill>
                <a:latin typeface="Times New Roman" panose="02020603050405020304" pitchFamily="18" charset="0"/>
              </a:rPr>
              <a:t>Q</a:t>
            </a:r>
            <a:endParaRPr lang="en-US" altLang="zh-CN" sz="2400" b="1" baseline="-25000" dirty="0">
              <a:solidFill>
                <a:srgbClr val="FFC000"/>
              </a:solidFill>
              <a:latin typeface="Times New Roman" panose="02020603050405020304" pitchFamily="18" charset="0"/>
            </a:endParaRPr>
          </a:p>
        </p:txBody>
      </p:sp>
      <p:cxnSp>
        <p:nvCxnSpPr>
          <p:cNvPr id="58393" name="AutoShape 25"/>
          <p:cNvCxnSpPr>
            <a:cxnSpLocks noChangeShapeType="1"/>
            <a:stCxn id="58391" idx="6"/>
            <a:endCxn id="58392" idx="2"/>
          </p:cNvCxnSpPr>
          <p:nvPr/>
        </p:nvCxnSpPr>
        <p:spPr bwMode="auto">
          <a:xfrm flipV="1">
            <a:off x="9410700" y="5508626"/>
            <a:ext cx="488950" cy="11113"/>
          </a:xfrm>
          <a:prstGeom prst="straightConnector1">
            <a:avLst/>
          </a:prstGeom>
          <a:noFill/>
          <a:ln w="25400">
            <a:solidFill>
              <a:srgbClr val="FFFF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8394" name="Text Box 26"/>
          <p:cNvSpPr txBox="1">
            <a:spLocks noChangeArrowheads="1"/>
          </p:cNvSpPr>
          <p:nvPr/>
        </p:nvSpPr>
        <p:spPr bwMode="auto">
          <a:xfrm>
            <a:off x="9423400" y="5056188"/>
            <a:ext cx="5794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>
                <a:solidFill>
                  <a:srgbClr val="FFFF00"/>
                </a:solidFill>
                <a:latin typeface="Times New Roman" panose="02020603050405020304" pitchFamily="18" charset="0"/>
              </a:rPr>
              <a:t>a</a:t>
            </a:r>
            <a:r>
              <a:rPr lang="en-US" altLang="zh-CN" sz="2400" baseline="-25000">
                <a:solidFill>
                  <a:srgbClr val="FFFF00"/>
                </a:solidFill>
                <a:latin typeface="Times New Roman" panose="02020603050405020304" pitchFamily="18" charset="0"/>
              </a:rPr>
              <a:t>3</a:t>
            </a:r>
          </a:p>
        </p:txBody>
      </p:sp>
      <p:sp>
        <p:nvSpPr>
          <p:cNvPr id="58395" name="Oval 27"/>
          <p:cNvSpPr>
            <a:spLocks noChangeArrowheads="1"/>
          </p:cNvSpPr>
          <p:nvPr/>
        </p:nvSpPr>
        <p:spPr bwMode="auto">
          <a:xfrm>
            <a:off x="9996489" y="5322888"/>
            <a:ext cx="357187" cy="387350"/>
          </a:xfrm>
          <a:prstGeom prst="ellipse">
            <a:avLst/>
          </a:prstGeom>
          <a:noFill/>
          <a:ln w="25400">
            <a:solidFill>
              <a:srgbClr val="FFFF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6573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8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83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83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83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83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83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83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837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837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837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837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58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58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58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58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58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58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58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58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58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5" dur="500"/>
                                        <p:tgtEl>
                                          <p:spTgt spid="58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8" dur="500"/>
                                        <p:tgtEl>
                                          <p:spTgt spid="58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1" dur="500"/>
                                        <p:tgtEl>
                                          <p:spTgt spid="58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4" dur="500"/>
                                        <p:tgtEl>
                                          <p:spTgt spid="58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9" dur="500"/>
                                        <p:tgtEl>
                                          <p:spTgt spid="58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2" dur="500"/>
                                        <p:tgtEl>
                                          <p:spTgt spid="58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5" dur="500"/>
                                        <p:tgtEl>
                                          <p:spTgt spid="58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8" dur="500"/>
                                        <p:tgtEl>
                                          <p:spTgt spid="58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1" dur="500"/>
                                        <p:tgtEl>
                                          <p:spTgt spid="58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373" grpId="0" autoUpdateAnimBg="0"/>
      <p:bldP spid="58374" grpId="0" build="p" autoUpdateAnimBg="0"/>
      <p:bldP spid="58378" grpId="0" animBg="1"/>
      <p:bldP spid="58379" grpId="0" animBg="1"/>
      <p:bldP spid="58381" grpId="0"/>
      <p:bldP spid="58382" grpId="0" animBg="1"/>
      <p:bldP spid="58383" grpId="0" animBg="1"/>
      <p:bldP spid="58385" grpId="0"/>
      <p:bldP spid="58386" grpId="0" animBg="1"/>
      <p:bldP spid="58387" grpId="0" animBg="1"/>
      <p:bldP spid="58389" grpId="0"/>
      <p:bldP spid="58391" grpId="0" animBg="1"/>
      <p:bldP spid="58392" grpId="0" animBg="1"/>
      <p:bldP spid="58394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D0EEE-B6AE-4719-933F-0509C303E16C}" type="slidenum">
              <a:rPr lang="zh-CN" altLang="en-US"/>
              <a:pPr/>
              <a:t>34</a:t>
            </a:fld>
            <a:endParaRPr lang="en-US" altLang="zh-CN"/>
          </a:p>
        </p:txBody>
      </p:sp>
      <p:sp>
        <p:nvSpPr>
          <p:cNvPr id="59396" name="Rectangle 4"/>
          <p:cNvSpPr>
            <a:spLocks noChangeArrowheads="1"/>
          </p:cNvSpPr>
          <p:nvPr/>
        </p:nvSpPr>
        <p:spPr bwMode="auto">
          <a:xfrm>
            <a:off x="2243139" y="2095501"/>
            <a:ext cx="8104187" cy="4537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800" b="1">
                <a:latin typeface="Times New Roman" panose="02020603050405020304" pitchFamily="18" charset="0"/>
                <a:ea typeface="楷体_GB2312" pitchFamily="49" charset="-122"/>
              </a:rPr>
              <a:t>例如</a:t>
            </a:r>
            <a:r>
              <a:rPr lang="en-US" altLang="zh-CN" sz="2800" b="1">
                <a:latin typeface="Times New Roman" panose="02020603050405020304" pitchFamily="18" charset="0"/>
                <a:ea typeface="楷体_GB2312" pitchFamily="49" charset="-122"/>
              </a:rPr>
              <a:t>: </a:t>
            </a:r>
            <a:r>
              <a:rPr lang="zh-CN" altLang="en-US" sz="2800" b="1">
                <a:latin typeface="Times New Roman" panose="02020603050405020304" pitchFamily="18" charset="0"/>
                <a:ea typeface="楷体_GB2312" pitchFamily="49" charset="-122"/>
              </a:rPr>
              <a:t>设左线性文法 Ｇ＝（Ｖ</a:t>
            </a:r>
            <a:r>
              <a:rPr lang="zh-CN" altLang="en-US" sz="2800" b="1" baseline="-25000">
                <a:latin typeface="Times New Roman" panose="02020603050405020304" pitchFamily="18" charset="0"/>
                <a:ea typeface="楷体_GB2312" pitchFamily="49" charset="-122"/>
              </a:rPr>
              <a:t>Ｎ</a:t>
            </a:r>
            <a:r>
              <a:rPr lang="zh-CN" altLang="en-US" sz="2800" b="1">
                <a:latin typeface="Times New Roman" panose="02020603050405020304" pitchFamily="18" charset="0"/>
                <a:ea typeface="楷体_GB2312" pitchFamily="49" charset="-122"/>
              </a:rPr>
              <a:t>，Ｖ</a:t>
            </a:r>
            <a:r>
              <a:rPr lang="zh-CN" altLang="en-US" sz="2800" b="1" baseline="-25000">
                <a:latin typeface="Times New Roman" panose="02020603050405020304" pitchFamily="18" charset="0"/>
                <a:ea typeface="楷体_GB2312" pitchFamily="49" charset="-122"/>
              </a:rPr>
              <a:t>Ｔ</a:t>
            </a:r>
            <a:r>
              <a:rPr lang="zh-CN" altLang="en-US" sz="2800" b="1">
                <a:latin typeface="Times New Roman" panose="02020603050405020304" pitchFamily="18" charset="0"/>
                <a:ea typeface="楷体_GB2312" pitchFamily="49" charset="-122"/>
              </a:rPr>
              <a:t>，Ｐ，</a:t>
            </a:r>
            <a:r>
              <a:rPr lang="en-US" altLang="zh-CN" sz="2800" b="1">
                <a:latin typeface="Times New Roman" panose="02020603050405020304" pitchFamily="18" charset="0"/>
                <a:ea typeface="楷体_GB2312" pitchFamily="49" charset="-122"/>
              </a:rPr>
              <a:t>S</a:t>
            </a:r>
            <a:r>
              <a:rPr lang="zh-CN" altLang="en-US" sz="2800" b="1">
                <a:latin typeface="Times New Roman" panose="02020603050405020304" pitchFamily="18" charset="0"/>
                <a:ea typeface="楷体_GB2312" pitchFamily="49" charset="-122"/>
              </a:rPr>
              <a:t>）</a:t>
            </a:r>
            <a:r>
              <a:rPr lang="en-US" altLang="zh-CN" sz="2800" b="1">
                <a:latin typeface="Times New Roman" panose="02020603050405020304" pitchFamily="18" charset="0"/>
                <a:ea typeface="楷体_GB2312" pitchFamily="49" charset="-122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en-US" altLang="zh-CN" sz="2800" b="1">
                <a:latin typeface="Times New Roman" panose="02020603050405020304" pitchFamily="18" charset="0"/>
                <a:ea typeface="楷体_GB2312" pitchFamily="49" charset="-122"/>
              </a:rPr>
              <a:t>                </a:t>
            </a:r>
            <a:r>
              <a:rPr lang="zh-CN" altLang="en-US" sz="2800" b="1">
                <a:latin typeface="Times New Roman" panose="02020603050405020304" pitchFamily="18" charset="0"/>
                <a:ea typeface="楷体_GB2312" pitchFamily="49" charset="-122"/>
              </a:rPr>
              <a:t>Ｖ</a:t>
            </a:r>
            <a:r>
              <a:rPr lang="zh-CN" altLang="en-US" sz="2800" b="1" baseline="-25000">
                <a:latin typeface="Times New Roman" panose="02020603050405020304" pitchFamily="18" charset="0"/>
                <a:ea typeface="楷体_GB2312" pitchFamily="49" charset="-122"/>
              </a:rPr>
              <a:t>Ｎ</a:t>
            </a:r>
            <a:r>
              <a:rPr lang="en-US" altLang="zh-CN" sz="2800" b="1">
                <a:latin typeface="Times New Roman" panose="02020603050405020304" pitchFamily="18" charset="0"/>
                <a:ea typeface="楷体_GB2312" pitchFamily="49" charset="-122"/>
              </a:rPr>
              <a:t>={ A, B, S }  </a:t>
            </a:r>
            <a:br>
              <a:rPr lang="en-US" altLang="zh-CN" sz="2800" b="1">
                <a:latin typeface="Times New Roman" panose="02020603050405020304" pitchFamily="18" charset="0"/>
                <a:ea typeface="楷体_GB2312" pitchFamily="49" charset="-122"/>
              </a:rPr>
            </a:br>
            <a:r>
              <a:rPr lang="en-US" altLang="zh-CN" sz="2800" b="1">
                <a:latin typeface="Times New Roman" panose="02020603050405020304" pitchFamily="18" charset="0"/>
                <a:ea typeface="楷体_GB2312" pitchFamily="49" charset="-122"/>
              </a:rPr>
              <a:t>                </a:t>
            </a:r>
            <a:r>
              <a:rPr lang="zh-CN" altLang="en-US" sz="2800" b="1">
                <a:latin typeface="Times New Roman" panose="02020603050405020304" pitchFamily="18" charset="0"/>
                <a:ea typeface="楷体_GB2312" pitchFamily="49" charset="-122"/>
              </a:rPr>
              <a:t>Ｖ</a:t>
            </a:r>
            <a:r>
              <a:rPr lang="zh-CN" altLang="en-US" sz="2800" b="1" baseline="-25000">
                <a:latin typeface="Times New Roman" panose="02020603050405020304" pitchFamily="18" charset="0"/>
                <a:ea typeface="楷体_GB2312" pitchFamily="49" charset="-122"/>
              </a:rPr>
              <a:t>Ｔ</a:t>
            </a:r>
            <a:r>
              <a:rPr lang="en-US" altLang="zh-CN" sz="2800" b="1">
                <a:latin typeface="Times New Roman" panose="02020603050405020304" pitchFamily="18" charset="0"/>
                <a:ea typeface="楷体_GB2312" pitchFamily="49" charset="-122"/>
              </a:rPr>
              <a:t>={ 0, 1 }</a:t>
            </a:r>
            <a:br>
              <a:rPr lang="en-US" altLang="zh-CN" sz="2800" b="1">
                <a:latin typeface="Times New Roman" panose="02020603050405020304" pitchFamily="18" charset="0"/>
                <a:ea typeface="楷体_GB2312" pitchFamily="49" charset="-122"/>
              </a:rPr>
            </a:br>
            <a:r>
              <a:rPr lang="en-US" altLang="zh-CN" sz="2800" b="1">
                <a:latin typeface="Times New Roman" panose="02020603050405020304" pitchFamily="18" charset="0"/>
                <a:ea typeface="楷体_GB2312" pitchFamily="49" charset="-122"/>
              </a:rPr>
              <a:t>          P:   S ∷</a:t>
            </a:r>
            <a:r>
              <a:rPr lang="zh-CN" altLang="en-US" sz="2800" b="1">
                <a:latin typeface="Times New Roman" panose="02020603050405020304" pitchFamily="18" charset="0"/>
                <a:ea typeface="楷体_GB2312" pitchFamily="49" charset="-122"/>
              </a:rPr>
              <a:t>＝</a:t>
            </a:r>
            <a:r>
              <a:rPr lang="en-US" altLang="zh-CN" sz="2800" b="1">
                <a:latin typeface="Times New Roman" panose="02020603050405020304" pitchFamily="18" charset="0"/>
                <a:ea typeface="楷体_GB2312" pitchFamily="49" charset="-122"/>
              </a:rPr>
              <a:t>A0 | B1</a:t>
            </a:r>
            <a:br>
              <a:rPr lang="en-US" altLang="zh-CN" sz="2800" b="1">
                <a:latin typeface="Times New Roman" panose="02020603050405020304" pitchFamily="18" charset="0"/>
                <a:ea typeface="楷体_GB2312" pitchFamily="49" charset="-122"/>
              </a:rPr>
            </a:br>
            <a:r>
              <a:rPr lang="en-US" altLang="zh-CN" sz="2800" b="1">
                <a:latin typeface="Times New Roman" panose="02020603050405020304" pitchFamily="18" charset="0"/>
                <a:ea typeface="楷体_GB2312" pitchFamily="49" charset="-122"/>
              </a:rPr>
              <a:t>                 A ∷</a:t>
            </a:r>
            <a:r>
              <a:rPr lang="zh-CN" altLang="en-US" sz="2800" b="1">
                <a:latin typeface="Times New Roman" panose="02020603050405020304" pitchFamily="18" charset="0"/>
                <a:ea typeface="楷体_GB2312" pitchFamily="49" charset="-122"/>
              </a:rPr>
              <a:t>＝</a:t>
            </a:r>
            <a:r>
              <a:rPr lang="en-US" altLang="zh-CN" sz="2800" b="1">
                <a:latin typeface="Times New Roman" panose="02020603050405020304" pitchFamily="18" charset="0"/>
                <a:ea typeface="楷体_GB2312" pitchFamily="49" charset="-122"/>
              </a:rPr>
              <a:t>0 | 1 </a:t>
            </a:r>
            <a:br>
              <a:rPr lang="en-US" altLang="zh-CN" sz="2800" b="1">
                <a:latin typeface="Times New Roman" panose="02020603050405020304" pitchFamily="18" charset="0"/>
                <a:ea typeface="楷体_GB2312" pitchFamily="49" charset="-122"/>
              </a:rPr>
            </a:br>
            <a:r>
              <a:rPr lang="en-US" altLang="zh-CN" sz="2800" b="1">
                <a:latin typeface="Times New Roman" panose="02020603050405020304" pitchFamily="18" charset="0"/>
                <a:ea typeface="楷体_GB2312" pitchFamily="49" charset="-122"/>
              </a:rPr>
              <a:t>                 B ∷</a:t>
            </a:r>
            <a:r>
              <a:rPr lang="zh-CN" altLang="en-US" sz="2800" b="1">
                <a:latin typeface="Times New Roman" panose="02020603050405020304" pitchFamily="18" charset="0"/>
                <a:ea typeface="楷体_GB2312" pitchFamily="49" charset="-122"/>
              </a:rPr>
              <a:t>＝</a:t>
            </a:r>
            <a:r>
              <a:rPr lang="en-US" altLang="zh-CN" sz="2800" b="1">
                <a:latin typeface="Times New Roman" panose="02020603050405020304" pitchFamily="18" charset="0"/>
                <a:ea typeface="楷体_GB2312" pitchFamily="49" charset="-122"/>
              </a:rPr>
              <a:t>0 | 1</a:t>
            </a:r>
            <a:br>
              <a:rPr lang="en-US" altLang="zh-CN" sz="2800" b="1">
                <a:latin typeface="Times New Roman" panose="02020603050405020304" pitchFamily="18" charset="0"/>
                <a:ea typeface="楷体_GB2312" pitchFamily="49" charset="-122"/>
              </a:rPr>
            </a:br>
            <a:r>
              <a:rPr lang="en-US" altLang="zh-CN" sz="2800" b="1">
                <a:latin typeface="Times New Roman" panose="02020603050405020304" pitchFamily="18" charset="0"/>
                <a:ea typeface="楷体_GB2312" pitchFamily="49" charset="-122"/>
              </a:rPr>
              <a:t>          </a:t>
            </a:r>
            <a:r>
              <a:rPr lang="zh-CN" altLang="en-US" sz="2800" b="1">
                <a:latin typeface="Times New Roman" panose="02020603050405020304" pitchFamily="18" charset="0"/>
                <a:ea typeface="楷体_GB2312" pitchFamily="49" charset="-122"/>
              </a:rPr>
              <a:t>则</a:t>
            </a:r>
            <a:r>
              <a:rPr lang="en-US" altLang="zh-CN" sz="2800" b="1">
                <a:latin typeface="Times New Roman" panose="02020603050405020304" pitchFamily="18" charset="0"/>
                <a:ea typeface="楷体_GB2312" pitchFamily="49" charset="-122"/>
              </a:rPr>
              <a:t>L(GL)={ 00,01,10,11 }.</a:t>
            </a:r>
            <a:br>
              <a:rPr lang="en-US" altLang="zh-CN" sz="2800" b="1">
                <a:latin typeface="Times New Roman" panose="02020603050405020304" pitchFamily="18" charset="0"/>
                <a:ea typeface="楷体_GB2312" pitchFamily="49" charset="-122"/>
              </a:rPr>
            </a:br>
            <a:endParaRPr lang="en-US" altLang="zh-CN" sz="2800" b="1"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59398" name="Rectangle 6"/>
          <p:cNvSpPr>
            <a:spLocks noChangeArrowheads="1"/>
          </p:cNvSpPr>
          <p:nvPr/>
        </p:nvSpPr>
        <p:spPr bwMode="auto">
          <a:xfrm>
            <a:off x="1611313" y="632587"/>
            <a:ext cx="8839200" cy="1944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419100" indent="-382588" eaLnBrk="0" hangingPunct="0"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"/>
              <a:defRPr sz="3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22313" indent="-273050" eaLnBrk="0" hangingPunct="0"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004888" indent="-255588" eaLnBrk="0" hangingPunct="0"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○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279525" indent="-236538" eaLnBrk="0" hangingPunct="0"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1489075" indent="-182563" eaLnBrk="0" hangingPunct="0"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1946275" indent="-1825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403475" indent="-1825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2860675" indent="-1825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317875" indent="-1825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Font typeface="Wingdings 2" panose="05020102010507070707" pitchFamily="18" charset="2"/>
              <a:buNone/>
            </a:pPr>
            <a:r>
              <a:rPr lang="en-US" altLang="zh-CN" sz="2800" b="1" dirty="0" smtClean="0">
                <a:solidFill>
                  <a:srgbClr val="FFC000"/>
                </a:solidFill>
                <a:latin typeface="楷体_GB2312" pitchFamily="49" charset="-122"/>
                <a:ea typeface="楷体_GB2312" pitchFamily="49" charset="-122"/>
              </a:rPr>
              <a:t>3</a:t>
            </a:r>
            <a:r>
              <a:rPr lang="zh-CN" altLang="en-US" sz="2800" b="1" dirty="0">
                <a:solidFill>
                  <a:srgbClr val="FFC000"/>
                </a:solidFill>
                <a:latin typeface="楷体_GB2312" pitchFamily="49" charset="-122"/>
                <a:ea typeface="楷体_GB2312" pitchFamily="49" charset="-122"/>
              </a:rPr>
              <a:t>、左右线性文法之间的关系</a:t>
            </a:r>
            <a:r>
              <a:rPr lang="en-US" altLang="zh-CN" sz="2800" b="1" dirty="0">
                <a:solidFill>
                  <a:srgbClr val="FFC000"/>
                </a:solidFill>
                <a:latin typeface="Times New Roman" panose="02020603050405020304" pitchFamily="18" charset="0"/>
                <a:ea typeface="楷体_GB2312" pitchFamily="49" charset="-122"/>
              </a:rPr>
              <a:t>——</a:t>
            </a:r>
            <a:r>
              <a:rPr lang="zh-CN" altLang="en-US" sz="2800" b="1" dirty="0">
                <a:solidFill>
                  <a:srgbClr val="FFC000"/>
                </a:solidFill>
                <a:latin typeface="楷体_GB2312" pitchFamily="49" charset="-122"/>
                <a:ea typeface="楷体_GB2312" pitchFamily="49" charset="-122"/>
              </a:rPr>
              <a:t>等价</a:t>
            </a:r>
          </a:p>
          <a:p>
            <a:pPr>
              <a:lnSpc>
                <a:spcPct val="120000"/>
              </a:lnSpc>
              <a:buFont typeface="Wingdings 2" panose="05020102010507070707" pitchFamily="18" charset="2"/>
              <a:buNone/>
            </a:pPr>
            <a:endParaRPr lang="zh-CN" altLang="en-US" sz="2800" b="1" dirty="0">
              <a:solidFill>
                <a:srgbClr val="FFFF00"/>
              </a:solidFill>
              <a:latin typeface="楷体_GB2312" pitchFamily="49" charset="-122"/>
              <a:ea typeface="楷体_GB2312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34099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256CC8-CA2A-4823-AFE8-7D9DCDD9D0FC}" type="slidenum">
              <a:rPr lang="zh-CN" altLang="en-US"/>
              <a:pPr/>
              <a:t>35</a:t>
            </a:fld>
            <a:endParaRPr lang="en-US" altLang="zh-CN"/>
          </a:p>
        </p:txBody>
      </p:sp>
      <p:sp>
        <p:nvSpPr>
          <p:cNvPr id="60420" name="Rectangle 4"/>
          <p:cNvSpPr>
            <a:spLocks noChangeArrowheads="1"/>
          </p:cNvSpPr>
          <p:nvPr/>
        </p:nvSpPr>
        <p:spPr bwMode="auto">
          <a:xfrm>
            <a:off x="1724025" y="2135189"/>
            <a:ext cx="6338888" cy="4319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419100" indent="-382588" eaLnBrk="0" hangingPunct="0"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"/>
              <a:defRPr sz="26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22313" indent="-273050" eaLnBrk="0" hangingPunct="0"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"/>
              <a:defRPr sz="2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004888" indent="-255588" eaLnBrk="0" hangingPunct="0"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○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279525" indent="-236538" eaLnBrk="0" hangingPunct="0"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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1489075" indent="-182563" eaLnBrk="0" hangingPunct="0"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-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1946275" indent="-1825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Char char="-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403475" indent="-1825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Char char="-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2860675" indent="-1825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Char char="-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317875" indent="-1825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Char char="-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buFont typeface="Wingdings 2" panose="05020102010507070707" pitchFamily="18" charset="2"/>
              <a:buNone/>
            </a:pPr>
            <a:r>
              <a:rPr lang="zh-CN" altLang="en-US" sz="2800" b="1">
                <a:latin typeface="Times New Roman" panose="02020603050405020304" pitchFamily="18" charset="0"/>
                <a:ea typeface="楷体_GB2312" pitchFamily="49" charset="-122"/>
              </a:rPr>
              <a:t>上面的等价关系在本例题中具体化为</a:t>
            </a:r>
            <a:r>
              <a:rPr lang="en-US" altLang="zh-CN" sz="2800" b="1">
                <a:latin typeface="Times New Roman" panose="02020603050405020304" pitchFamily="18" charset="0"/>
                <a:ea typeface="楷体_GB2312" pitchFamily="49" charset="-122"/>
              </a:rPr>
              <a:t>:</a:t>
            </a:r>
          </a:p>
          <a:p>
            <a:pPr>
              <a:lnSpc>
                <a:spcPct val="110000"/>
              </a:lnSpc>
              <a:buFont typeface="Wingdings 2" panose="05020102010507070707" pitchFamily="18" charset="2"/>
              <a:buNone/>
            </a:pPr>
            <a:r>
              <a:rPr lang="zh-CN" altLang="en-US" sz="2800" b="1">
                <a:latin typeface="Times New Roman" panose="02020603050405020304" pitchFamily="18" charset="0"/>
                <a:ea typeface="楷体_GB2312" pitchFamily="49" charset="-122"/>
              </a:rPr>
              <a:t>左线性文法产生式</a:t>
            </a:r>
          </a:p>
          <a:p>
            <a:pPr>
              <a:lnSpc>
                <a:spcPct val="110000"/>
              </a:lnSpc>
              <a:buFont typeface="Wingdings 2" panose="05020102010507070707" pitchFamily="18" charset="2"/>
              <a:buNone/>
            </a:pPr>
            <a:r>
              <a:rPr lang="zh-CN" altLang="en-US" sz="2800" b="1">
                <a:latin typeface="Times New Roman" panose="02020603050405020304" pitchFamily="18" charset="0"/>
                <a:ea typeface="楷体_GB2312" pitchFamily="49" charset="-122"/>
              </a:rPr>
              <a:t>        </a:t>
            </a:r>
            <a:r>
              <a:rPr lang="en-US" altLang="zh-CN" sz="2800" b="1">
                <a:latin typeface="Times New Roman" panose="02020603050405020304" pitchFamily="18" charset="0"/>
                <a:ea typeface="楷体_GB2312" pitchFamily="49" charset="-122"/>
              </a:rPr>
              <a:t>S           A0</a:t>
            </a:r>
          </a:p>
          <a:p>
            <a:pPr>
              <a:lnSpc>
                <a:spcPct val="110000"/>
              </a:lnSpc>
              <a:buFont typeface="Wingdings 2" panose="05020102010507070707" pitchFamily="18" charset="2"/>
              <a:buNone/>
            </a:pPr>
            <a:r>
              <a:rPr lang="en-US" altLang="zh-CN" sz="2800" b="1">
                <a:latin typeface="Times New Roman" panose="02020603050405020304" pitchFamily="18" charset="0"/>
                <a:ea typeface="楷体_GB2312" pitchFamily="49" charset="-122"/>
              </a:rPr>
              <a:t>        S           B1</a:t>
            </a:r>
          </a:p>
          <a:p>
            <a:pPr>
              <a:lnSpc>
                <a:spcPct val="110000"/>
              </a:lnSpc>
              <a:buFont typeface="Wingdings 2" panose="05020102010507070707" pitchFamily="18" charset="2"/>
              <a:buNone/>
            </a:pPr>
            <a:r>
              <a:rPr lang="en-US" altLang="zh-CN" sz="2800" b="1">
                <a:latin typeface="Times New Roman" panose="02020603050405020304" pitchFamily="18" charset="0"/>
                <a:ea typeface="楷体_GB2312" pitchFamily="49" charset="-122"/>
              </a:rPr>
              <a:t>        A            0</a:t>
            </a:r>
          </a:p>
          <a:p>
            <a:pPr>
              <a:lnSpc>
                <a:spcPct val="110000"/>
              </a:lnSpc>
              <a:buFont typeface="Wingdings 2" panose="05020102010507070707" pitchFamily="18" charset="2"/>
              <a:buNone/>
            </a:pPr>
            <a:r>
              <a:rPr lang="en-US" altLang="zh-CN" sz="2800" b="1">
                <a:latin typeface="Times New Roman" panose="02020603050405020304" pitchFamily="18" charset="0"/>
                <a:ea typeface="楷体_GB2312" pitchFamily="49" charset="-122"/>
              </a:rPr>
              <a:t>        A            1</a:t>
            </a:r>
          </a:p>
          <a:p>
            <a:pPr>
              <a:lnSpc>
                <a:spcPct val="110000"/>
              </a:lnSpc>
              <a:buFont typeface="Wingdings 2" panose="05020102010507070707" pitchFamily="18" charset="2"/>
              <a:buNone/>
            </a:pPr>
            <a:r>
              <a:rPr lang="en-US" altLang="zh-CN" sz="2800" b="1">
                <a:latin typeface="Times New Roman" panose="02020603050405020304" pitchFamily="18" charset="0"/>
                <a:ea typeface="楷体_GB2312" pitchFamily="49" charset="-122"/>
              </a:rPr>
              <a:t>        B            0</a:t>
            </a:r>
          </a:p>
          <a:p>
            <a:pPr>
              <a:lnSpc>
                <a:spcPct val="110000"/>
              </a:lnSpc>
              <a:buFont typeface="Wingdings 2" panose="05020102010507070707" pitchFamily="18" charset="2"/>
              <a:buNone/>
            </a:pPr>
            <a:r>
              <a:rPr lang="en-US" altLang="zh-CN" sz="2800" b="1">
                <a:latin typeface="Times New Roman" panose="02020603050405020304" pitchFamily="18" charset="0"/>
                <a:ea typeface="楷体_GB2312" pitchFamily="49" charset="-122"/>
              </a:rPr>
              <a:t>        B            1          </a:t>
            </a:r>
          </a:p>
        </p:txBody>
      </p:sp>
      <p:sp>
        <p:nvSpPr>
          <p:cNvPr id="60421" name="Rectangle 5"/>
          <p:cNvSpPr>
            <a:spLocks noChangeArrowheads="1"/>
          </p:cNvSpPr>
          <p:nvPr/>
        </p:nvSpPr>
        <p:spPr bwMode="auto">
          <a:xfrm>
            <a:off x="4633913" y="2078038"/>
            <a:ext cx="3916362" cy="3960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419100" indent="-382588" eaLnBrk="0" hangingPunct="0"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"/>
              <a:defRPr sz="26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22313" indent="-273050" eaLnBrk="0" hangingPunct="0"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"/>
              <a:defRPr sz="2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004888" indent="-255588" eaLnBrk="0" hangingPunct="0"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○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279525" indent="-236538" eaLnBrk="0" hangingPunct="0"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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1489075" indent="-182563" eaLnBrk="0" hangingPunct="0"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-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1946275" indent="-1825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Char char="-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403475" indent="-1825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Char char="-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2860675" indent="-1825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Char char="-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317875" indent="-1825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Char char="-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lnSpc>
                <a:spcPct val="110000"/>
              </a:lnSpc>
              <a:buFont typeface="Wingdings 2" panose="05020102010507070707" pitchFamily="18" charset="2"/>
              <a:buNone/>
            </a:pPr>
            <a:endParaRPr lang="zh-CN" altLang="en-US" sz="1300" b="1"/>
          </a:p>
          <a:p>
            <a:pPr>
              <a:lnSpc>
                <a:spcPct val="110000"/>
              </a:lnSpc>
              <a:buFont typeface="Wingdings 2" panose="05020102010507070707" pitchFamily="18" charset="2"/>
              <a:buNone/>
            </a:pPr>
            <a:endParaRPr lang="zh-CN" altLang="en-US" sz="1300" b="1"/>
          </a:p>
          <a:p>
            <a:pPr>
              <a:lnSpc>
                <a:spcPct val="110000"/>
              </a:lnSpc>
              <a:buFont typeface="Wingdings 2" panose="05020102010507070707" pitchFamily="18" charset="2"/>
              <a:buNone/>
            </a:pPr>
            <a:r>
              <a:rPr lang="zh-CN" altLang="en-US" sz="1300" b="1"/>
              <a:t>        </a:t>
            </a:r>
            <a:r>
              <a:rPr lang="zh-CN" altLang="en-US" sz="2800" b="1">
                <a:latin typeface="Times New Roman" panose="02020603050405020304" pitchFamily="18" charset="0"/>
                <a:ea typeface="楷体_GB2312" pitchFamily="49" charset="-122"/>
              </a:rPr>
              <a:t>右线性文法产生式</a:t>
            </a:r>
          </a:p>
          <a:p>
            <a:pPr>
              <a:lnSpc>
                <a:spcPct val="110000"/>
              </a:lnSpc>
              <a:buFont typeface="Wingdings 2" panose="05020102010507070707" pitchFamily="18" charset="2"/>
              <a:buNone/>
            </a:pPr>
            <a:r>
              <a:rPr lang="zh-CN" altLang="en-US" sz="2800" b="1">
                <a:latin typeface="Times New Roman" panose="02020603050405020304" pitchFamily="18" charset="0"/>
                <a:ea typeface="楷体_GB2312" pitchFamily="49" charset="-122"/>
              </a:rPr>
              <a:t>          </a:t>
            </a:r>
            <a:r>
              <a:rPr lang="en-US" altLang="zh-CN" sz="2800" b="1">
                <a:latin typeface="Times New Roman" panose="02020603050405020304" pitchFamily="18" charset="0"/>
                <a:ea typeface="楷体_GB2312" pitchFamily="49" charset="-122"/>
              </a:rPr>
              <a:t>A           0</a:t>
            </a:r>
          </a:p>
          <a:p>
            <a:pPr>
              <a:lnSpc>
                <a:spcPct val="110000"/>
              </a:lnSpc>
              <a:buFont typeface="Wingdings 2" panose="05020102010507070707" pitchFamily="18" charset="2"/>
              <a:buNone/>
            </a:pPr>
            <a:r>
              <a:rPr lang="en-US" altLang="zh-CN" sz="2800" b="1">
                <a:latin typeface="Times New Roman" panose="02020603050405020304" pitchFamily="18" charset="0"/>
                <a:ea typeface="楷体_GB2312" pitchFamily="49" charset="-122"/>
              </a:rPr>
              <a:t>          B           1</a:t>
            </a:r>
          </a:p>
          <a:p>
            <a:pPr>
              <a:lnSpc>
                <a:spcPct val="110000"/>
              </a:lnSpc>
              <a:buFont typeface="Wingdings 2" panose="05020102010507070707" pitchFamily="18" charset="2"/>
              <a:buNone/>
            </a:pPr>
            <a:r>
              <a:rPr lang="en-US" altLang="zh-CN" sz="2800" b="1">
                <a:latin typeface="Times New Roman" panose="02020603050405020304" pitchFamily="18" charset="0"/>
                <a:ea typeface="楷体_GB2312" pitchFamily="49" charset="-122"/>
              </a:rPr>
              <a:t>          S           0A</a:t>
            </a:r>
          </a:p>
          <a:p>
            <a:pPr>
              <a:lnSpc>
                <a:spcPct val="110000"/>
              </a:lnSpc>
              <a:buFont typeface="Wingdings 2" panose="05020102010507070707" pitchFamily="18" charset="2"/>
              <a:buNone/>
            </a:pPr>
            <a:r>
              <a:rPr lang="en-US" altLang="zh-CN" sz="2800" b="1">
                <a:latin typeface="Times New Roman" panose="02020603050405020304" pitchFamily="18" charset="0"/>
                <a:ea typeface="楷体_GB2312" pitchFamily="49" charset="-122"/>
              </a:rPr>
              <a:t>          S           1A</a:t>
            </a:r>
          </a:p>
          <a:p>
            <a:pPr>
              <a:lnSpc>
                <a:spcPct val="110000"/>
              </a:lnSpc>
              <a:buFont typeface="Wingdings 2" panose="05020102010507070707" pitchFamily="18" charset="2"/>
              <a:buNone/>
            </a:pPr>
            <a:r>
              <a:rPr lang="en-US" altLang="zh-CN" sz="2800" b="1">
                <a:latin typeface="Times New Roman" panose="02020603050405020304" pitchFamily="18" charset="0"/>
                <a:ea typeface="楷体_GB2312" pitchFamily="49" charset="-122"/>
              </a:rPr>
              <a:t>          S           0B</a:t>
            </a:r>
          </a:p>
          <a:p>
            <a:pPr>
              <a:lnSpc>
                <a:spcPct val="110000"/>
              </a:lnSpc>
              <a:buFont typeface="Wingdings 2" panose="05020102010507070707" pitchFamily="18" charset="2"/>
              <a:buNone/>
            </a:pPr>
            <a:r>
              <a:rPr lang="en-US" altLang="zh-CN" sz="2800" b="1">
                <a:latin typeface="Times New Roman" panose="02020603050405020304" pitchFamily="18" charset="0"/>
                <a:ea typeface="楷体_GB2312" pitchFamily="49" charset="-122"/>
              </a:rPr>
              <a:t>          S           1B</a:t>
            </a:r>
          </a:p>
        </p:txBody>
      </p:sp>
      <p:sp>
        <p:nvSpPr>
          <p:cNvPr id="60422" name="Line 6"/>
          <p:cNvSpPr>
            <a:spLocks noChangeShapeType="1"/>
          </p:cNvSpPr>
          <p:nvPr/>
        </p:nvSpPr>
        <p:spPr bwMode="auto">
          <a:xfrm>
            <a:off x="2859088" y="3500438"/>
            <a:ext cx="8128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0423" name="Line 7"/>
          <p:cNvSpPr>
            <a:spLocks noChangeShapeType="1"/>
          </p:cNvSpPr>
          <p:nvPr/>
        </p:nvSpPr>
        <p:spPr bwMode="auto">
          <a:xfrm>
            <a:off x="2889250" y="4059238"/>
            <a:ext cx="8128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0424" name="Line 8"/>
          <p:cNvSpPr>
            <a:spLocks noChangeShapeType="1"/>
          </p:cNvSpPr>
          <p:nvPr/>
        </p:nvSpPr>
        <p:spPr bwMode="auto">
          <a:xfrm>
            <a:off x="2905125" y="4646613"/>
            <a:ext cx="8128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0425" name="Line 9"/>
          <p:cNvSpPr>
            <a:spLocks noChangeShapeType="1"/>
          </p:cNvSpPr>
          <p:nvPr/>
        </p:nvSpPr>
        <p:spPr bwMode="auto">
          <a:xfrm>
            <a:off x="2935288" y="5176838"/>
            <a:ext cx="8128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0426" name="Line 10"/>
          <p:cNvSpPr>
            <a:spLocks noChangeShapeType="1"/>
          </p:cNvSpPr>
          <p:nvPr/>
        </p:nvSpPr>
        <p:spPr bwMode="auto">
          <a:xfrm>
            <a:off x="2936875" y="5735638"/>
            <a:ext cx="8128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0427" name="Line 11"/>
          <p:cNvSpPr>
            <a:spLocks noChangeShapeType="1"/>
          </p:cNvSpPr>
          <p:nvPr/>
        </p:nvSpPr>
        <p:spPr bwMode="auto">
          <a:xfrm>
            <a:off x="2952750" y="6308725"/>
            <a:ext cx="8128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0428" name="Line 12"/>
          <p:cNvSpPr>
            <a:spLocks noChangeShapeType="1"/>
          </p:cNvSpPr>
          <p:nvPr/>
        </p:nvSpPr>
        <p:spPr bwMode="auto">
          <a:xfrm>
            <a:off x="5918200" y="3502025"/>
            <a:ext cx="8128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0429" name="Line 13"/>
          <p:cNvSpPr>
            <a:spLocks noChangeShapeType="1"/>
          </p:cNvSpPr>
          <p:nvPr/>
        </p:nvSpPr>
        <p:spPr bwMode="auto">
          <a:xfrm>
            <a:off x="5948363" y="4060825"/>
            <a:ext cx="8128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0430" name="Line 14"/>
          <p:cNvSpPr>
            <a:spLocks noChangeShapeType="1"/>
          </p:cNvSpPr>
          <p:nvPr/>
        </p:nvSpPr>
        <p:spPr bwMode="auto">
          <a:xfrm>
            <a:off x="5964238" y="4648200"/>
            <a:ext cx="8128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0431" name="Line 15"/>
          <p:cNvSpPr>
            <a:spLocks noChangeShapeType="1"/>
          </p:cNvSpPr>
          <p:nvPr/>
        </p:nvSpPr>
        <p:spPr bwMode="auto">
          <a:xfrm>
            <a:off x="5994400" y="5178425"/>
            <a:ext cx="8128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0432" name="Line 16"/>
          <p:cNvSpPr>
            <a:spLocks noChangeShapeType="1"/>
          </p:cNvSpPr>
          <p:nvPr/>
        </p:nvSpPr>
        <p:spPr bwMode="auto">
          <a:xfrm>
            <a:off x="5995988" y="5737225"/>
            <a:ext cx="8128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0433" name="Line 17"/>
          <p:cNvSpPr>
            <a:spLocks noChangeShapeType="1"/>
          </p:cNvSpPr>
          <p:nvPr/>
        </p:nvSpPr>
        <p:spPr bwMode="auto">
          <a:xfrm>
            <a:off x="6011863" y="6310313"/>
            <a:ext cx="8128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0434" name="Rectangle 18"/>
          <p:cNvSpPr>
            <a:spLocks noChangeArrowheads="1"/>
          </p:cNvSpPr>
          <p:nvPr/>
        </p:nvSpPr>
        <p:spPr bwMode="auto">
          <a:xfrm>
            <a:off x="8226425" y="1373188"/>
            <a:ext cx="2387600" cy="1922462"/>
          </a:xfrm>
          <a:prstGeom prst="rect">
            <a:avLst/>
          </a:prstGeom>
          <a:noFill/>
          <a:ln w="25400">
            <a:solidFill>
              <a:srgbClr val="FFFF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419100" indent="-382588" eaLnBrk="0" hangingPunct="0"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"/>
              <a:defRPr sz="26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22313" indent="-273050" eaLnBrk="0" hangingPunct="0"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"/>
              <a:defRPr sz="2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004888" indent="-255588" eaLnBrk="0" hangingPunct="0"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○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279525" indent="-236538" eaLnBrk="0" hangingPunct="0"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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1489075" indent="-182563" eaLnBrk="0" hangingPunct="0"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-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1946275" indent="-1825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Char char="-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403475" indent="-1825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Char char="-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2860675" indent="-1825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Char char="-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317875" indent="-1825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Char char="-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buFont typeface="Wingdings 2" panose="05020102010507070707" pitchFamily="18" charset="2"/>
              <a:buNone/>
            </a:pPr>
            <a:r>
              <a:rPr lang="zh-CN" altLang="en-US" sz="2000" b="1">
                <a:latin typeface="Times New Roman" panose="02020603050405020304" pitchFamily="18" charset="0"/>
                <a:ea typeface="楷体_GB2312" pitchFamily="49" charset="-122"/>
              </a:rPr>
              <a:t>左线性文法产生式</a:t>
            </a:r>
          </a:p>
          <a:p>
            <a:r>
              <a:rPr lang="en-US" altLang="zh-CN" sz="2000" b="1">
                <a:latin typeface="Times New Roman" panose="02020603050405020304" pitchFamily="18" charset="0"/>
                <a:ea typeface="楷体_GB2312" pitchFamily="49" charset="-122"/>
              </a:rPr>
              <a:t>S → a</a:t>
            </a:r>
          </a:p>
          <a:p>
            <a:r>
              <a:rPr lang="en-US" altLang="zh-CN" sz="2000" b="1">
                <a:latin typeface="Times New Roman" panose="02020603050405020304" pitchFamily="18" charset="0"/>
                <a:ea typeface="楷体_GB2312" pitchFamily="49" charset="-122"/>
              </a:rPr>
              <a:t>A</a:t>
            </a:r>
            <a:r>
              <a:rPr lang="en-US" altLang="zh-CN" sz="2000" b="1" baseline="-25000">
                <a:latin typeface="Times New Roman" panose="02020603050405020304" pitchFamily="18" charset="0"/>
                <a:ea typeface="楷体_GB2312" pitchFamily="49" charset="-122"/>
              </a:rPr>
              <a:t>1</a:t>
            </a:r>
            <a:r>
              <a:rPr lang="en-US" altLang="zh-CN" sz="2000" b="1">
                <a:latin typeface="Times New Roman" panose="02020603050405020304" pitchFamily="18" charset="0"/>
                <a:ea typeface="楷体_GB2312" pitchFamily="49" charset="-122"/>
              </a:rPr>
              <a:t> → a</a:t>
            </a:r>
            <a:r>
              <a:rPr lang="en-US" altLang="zh-CN" sz="2000" b="1" baseline="-25000">
                <a:latin typeface="Times New Roman" panose="02020603050405020304" pitchFamily="18" charset="0"/>
                <a:ea typeface="楷体_GB2312" pitchFamily="49" charset="-122"/>
              </a:rPr>
              <a:t>1</a:t>
            </a:r>
          </a:p>
          <a:p>
            <a:r>
              <a:rPr lang="en-US" altLang="zh-CN" sz="2000" b="1">
                <a:latin typeface="Times New Roman" panose="02020603050405020304" pitchFamily="18" charset="0"/>
                <a:ea typeface="楷体_GB2312" pitchFamily="49" charset="-122"/>
              </a:rPr>
              <a:t>A</a:t>
            </a:r>
            <a:r>
              <a:rPr lang="en-US" altLang="zh-CN" sz="2000" b="1" baseline="-25000">
                <a:latin typeface="Times New Roman" panose="02020603050405020304" pitchFamily="18" charset="0"/>
                <a:ea typeface="楷体_GB2312" pitchFamily="49" charset="-122"/>
              </a:rPr>
              <a:t>2</a:t>
            </a:r>
            <a:r>
              <a:rPr lang="en-US" altLang="zh-CN" sz="2000" b="1">
                <a:latin typeface="Times New Roman" panose="02020603050405020304" pitchFamily="18" charset="0"/>
                <a:ea typeface="楷体_GB2312" pitchFamily="49" charset="-122"/>
              </a:rPr>
              <a:t> → A</a:t>
            </a:r>
            <a:r>
              <a:rPr lang="en-US" altLang="zh-CN" sz="2000" b="1" baseline="-25000">
                <a:latin typeface="Times New Roman" panose="02020603050405020304" pitchFamily="18" charset="0"/>
                <a:ea typeface="楷体_GB2312" pitchFamily="49" charset="-122"/>
              </a:rPr>
              <a:t>1</a:t>
            </a:r>
            <a:r>
              <a:rPr lang="en-US" altLang="zh-CN" sz="2000" b="1">
                <a:latin typeface="Times New Roman" panose="02020603050405020304" pitchFamily="18" charset="0"/>
                <a:ea typeface="楷体_GB2312" pitchFamily="49" charset="-122"/>
              </a:rPr>
              <a:t>a</a:t>
            </a:r>
            <a:r>
              <a:rPr lang="en-US" altLang="zh-CN" sz="2000" b="1" baseline="-25000">
                <a:latin typeface="Times New Roman" panose="02020603050405020304" pitchFamily="18" charset="0"/>
                <a:ea typeface="楷体_GB2312" pitchFamily="49" charset="-122"/>
              </a:rPr>
              <a:t>2</a:t>
            </a:r>
          </a:p>
          <a:p>
            <a:r>
              <a:rPr lang="en-US" altLang="zh-CN" sz="2000" b="1">
                <a:latin typeface="Times New Roman" panose="02020603050405020304" pitchFamily="18" charset="0"/>
                <a:ea typeface="楷体_GB2312" pitchFamily="49" charset="-122"/>
              </a:rPr>
              <a:t>S → A</a:t>
            </a:r>
            <a:r>
              <a:rPr lang="en-US" altLang="zh-CN" sz="2000" b="1" baseline="-25000">
                <a:latin typeface="Times New Roman" panose="02020603050405020304" pitchFamily="18" charset="0"/>
                <a:ea typeface="楷体_GB2312" pitchFamily="49" charset="-122"/>
              </a:rPr>
              <a:t>2</a:t>
            </a:r>
            <a:r>
              <a:rPr lang="en-US" altLang="zh-CN" sz="2000" b="1">
                <a:latin typeface="Times New Roman" panose="02020603050405020304" pitchFamily="18" charset="0"/>
                <a:ea typeface="楷体_GB2312" pitchFamily="49" charset="-122"/>
              </a:rPr>
              <a:t>a</a:t>
            </a:r>
            <a:r>
              <a:rPr lang="en-US" altLang="zh-CN" sz="2000" b="1" baseline="-25000">
                <a:latin typeface="Times New Roman" panose="02020603050405020304" pitchFamily="18" charset="0"/>
                <a:ea typeface="楷体_GB2312" pitchFamily="49" charset="-122"/>
              </a:rPr>
              <a:t>3</a:t>
            </a:r>
          </a:p>
        </p:txBody>
      </p:sp>
      <p:sp>
        <p:nvSpPr>
          <p:cNvPr id="60435" name="Rectangle 19"/>
          <p:cNvSpPr>
            <a:spLocks noChangeArrowheads="1"/>
          </p:cNvSpPr>
          <p:nvPr/>
        </p:nvSpPr>
        <p:spPr bwMode="auto">
          <a:xfrm>
            <a:off x="8223250" y="3794126"/>
            <a:ext cx="2324100" cy="1914525"/>
          </a:xfrm>
          <a:prstGeom prst="rect">
            <a:avLst/>
          </a:prstGeom>
          <a:noFill/>
          <a:ln w="25400">
            <a:solidFill>
              <a:srgbClr val="FFFF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419100" indent="-382588" eaLnBrk="0" hangingPunct="0"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"/>
              <a:defRPr sz="26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22313" indent="-273050" eaLnBrk="0" hangingPunct="0"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"/>
              <a:defRPr sz="2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004888" indent="-255588" eaLnBrk="0" hangingPunct="0"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○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279525" indent="-236538" eaLnBrk="0" hangingPunct="0"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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1489075" indent="-182563" eaLnBrk="0" hangingPunct="0"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-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1946275" indent="-1825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Char char="-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403475" indent="-1825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Char char="-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2860675" indent="-1825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Char char="-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317875" indent="-1825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Char char="-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buFont typeface="Wingdings 2" panose="05020102010507070707" pitchFamily="18" charset="2"/>
              <a:buNone/>
            </a:pPr>
            <a:r>
              <a:rPr lang="zh-CN" altLang="en-US" sz="2000" b="1">
                <a:latin typeface="Times New Roman" panose="02020603050405020304" pitchFamily="18" charset="0"/>
                <a:ea typeface="楷体_GB2312" pitchFamily="49" charset="-122"/>
              </a:rPr>
              <a:t>右线性文法产生式</a:t>
            </a:r>
          </a:p>
          <a:p>
            <a:r>
              <a:rPr lang="en-US" altLang="zh-CN" sz="2000" b="1">
                <a:latin typeface="Times New Roman" panose="02020603050405020304" pitchFamily="18" charset="0"/>
                <a:ea typeface="楷体_GB2312" pitchFamily="49" charset="-122"/>
              </a:rPr>
              <a:t>S → a</a:t>
            </a:r>
          </a:p>
          <a:p>
            <a:r>
              <a:rPr lang="en-US" altLang="zh-CN" sz="2000" b="1">
                <a:latin typeface="Times New Roman" panose="02020603050405020304" pitchFamily="18" charset="0"/>
                <a:ea typeface="楷体_GB2312" pitchFamily="49" charset="-122"/>
              </a:rPr>
              <a:t>S → a</a:t>
            </a:r>
            <a:r>
              <a:rPr lang="en-US" altLang="zh-CN" sz="2000" b="1" baseline="-25000">
                <a:latin typeface="Times New Roman" panose="02020603050405020304" pitchFamily="18" charset="0"/>
                <a:ea typeface="楷体_GB2312" pitchFamily="49" charset="-122"/>
              </a:rPr>
              <a:t>1</a:t>
            </a:r>
            <a:r>
              <a:rPr lang="en-US" altLang="zh-CN" sz="2000" b="1">
                <a:latin typeface="Times New Roman" panose="02020603050405020304" pitchFamily="18" charset="0"/>
                <a:ea typeface="楷体_GB2312" pitchFamily="49" charset="-122"/>
              </a:rPr>
              <a:t>A</a:t>
            </a:r>
            <a:r>
              <a:rPr lang="en-US" altLang="zh-CN" sz="2000" b="1" baseline="-25000">
                <a:latin typeface="Times New Roman" panose="02020603050405020304" pitchFamily="18" charset="0"/>
                <a:ea typeface="楷体_GB2312" pitchFamily="49" charset="-122"/>
              </a:rPr>
              <a:t>1</a:t>
            </a:r>
          </a:p>
          <a:p>
            <a:r>
              <a:rPr lang="en-US" altLang="zh-CN" sz="2000" b="1">
                <a:latin typeface="Times New Roman" panose="02020603050405020304" pitchFamily="18" charset="0"/>
                <a:ea typeface="楷体_GB2312" pitchFamily="49" charset="-122"/>
              </a:rPr>
              <a:t>A</a:t>
            </a:r>
            <a:r>
              <a:rPr lang="en-US" altLang="zh-CN" sz="2000" b="1" baseline="-25000">
                <a:latin typeface="Times New Roman" panose="02020603050405020304" pitchFamily="18" charset="0"/>
                <a:ea typeface="楷体_GB2312" pitchFamily="49" charset="-122"/>
              </a:rPr>
              <a:t>1</a:t>
            </a:r>
            <a:r>
              <a:rPr lang="en-US" altLang="zh-CN" sz="2000" b="1">
                <a:latin typeface="Times New Roman" panose="02020603050405020304" pitchFamily="18" charset="0"/>
                <a:ea typeface="楷体_GB2312" pitchFamily="49" charset="-122"/>
              </a:rPr>
              <a:t> → a</a:t>
            </a:r>
            <a:r>
              <a:rPr lang="en-US" altLang="zh-CN" sz="2000" b="1" baseline="-25000">
                <a:latin typeface="Times New Roman" panose="02020603050405020304" pitchFamily="18" charset="0"/>
                <a:ea typeface="楷体_GB2312" pitchFamily="49" charset="-122"/>
              </a:rPr>
              <a:t>2</a:t>
            </a:r>
            <a:r>
              <a:rPr lang="en-US" altLang="zh-CN" sz="2000" b="1">
                <a:latin typeface="Times New Roman" panose="02020603050405020304" pitchFamily="18" charset="0"/>
                <a:ea typeface="楷体_GB2312" pitchFamily="49" charset="-122"/>
              </a:rPr>
              <a:t>A</a:t>
            </a:r>
            <a:r>
              <a:rPr lang="en-US" altLang="zh-CN" sz="2000" b="1" baseline="-25000">
                <a:latin typeface="Times New Roman" panose="02020603050405020304" pitchFamily="18" charset="0"/>
                <a:ea typeface="楷体_GB2312" pitchFamily="49" charset="-122"/>
              </a:rPr>
              <a:t>2</a:t>
            </a:r>
          </a:p>
          <a:p>
            <a:r>
              <a:rPr lang="en-US" altLang="zh-CN" sz="2000" b="1">
                <a:latin typeface="Times New Roman" panose="02020603050405020304" pitchFamily="18" charset="0"/>
                <a:ea typeface="楷体_GB2312" pitchFamily="49" charset="-122"/>
              </a:rPr>
              <a:t>A</a:t>
            </a:r>
            <a:r>
              <a:rPr lang="en-US" altLang="zh-CN" sz="2000" b="1" baseline="-25000">
                <a:latin typeface="Times New Roman" panose="02020603050405020304" pitchFamily="18" charset="0"/>
                <a:ea typeface="楷体_GB2312" pitchFamily="49" charset="-122"/>
              </a:rPr>
              <a:t>2</a:t>
            </a:r>
            <a:r>
              <a:rPr lang="en-US" altLang="zh-CN" sz="2000" b="1">
                <a:latin typeface="Times New Roman" panose="02020603050405020304" pitchFamily="18" charset="0"/>
                <a:ea typeface="楷体_GB2312" pitchFamily="49" charset="-122"/>
              </a:rPr>
              <a:t> → a</a:t>
            </a:r>
            <a:r>
              <a:rPr lang="en-US" altLang="zh-CN" sz="2000" b="1" baseline="-25000">
                <a:latin typeface="Times New Roman" panose="02020603050405020304" pitchFamily="18" charset="0"/>
                <a:ea typeface="楷体_GB2312" pitchFamily="49" charset="-122"/>
              </a:rPr>
              <a:t>3</a:t>
            </a:r>
          </a:p>
        </p:txBody>
      </p:sp>
      <p:sp>
        <p:nvSpPr>
          <p:cNvPr id="60436" name="Rectangle 20"/>
          <p:cNvSpPr>
            <a:spLocks noChangeArrowheads="1"/>
          </p:cNvSpPr>
          <p:nvPr/>
        </p:nvSpPr>
        <p:spPr bwMode="auto">
          <a:xfrm>
            <a:off x="1611313" y="193675"/>
            <a:ext cx="8839200" cy="1944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419100" indent="-382588" eaLnBrk="0" hangingPunct="0"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"/>
              <a:defRPr sz="3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22313" indent="-273050" eaLnBrk="0" hangingPunct="0"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004888" indent="-255588" eaLnBrk="0" hangingPunct="0"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○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279525" indent="-236538" eaLnBrk="0" hangingPunct="0"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1489075" indent="-182563" eaLnBrk="0" hangingPunct="0"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1946275" indent="-1825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403475" indent="-1825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2860675" indent="-1825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317875" indent="-1825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Font typeface="Wingdings 2" panose="05020102010507070707" pitchFamily="18" charset="2"/>
              <a:buNone/>
            </a:pPr>
            <a:r>
              <a:rPr lang="en-US" altLang="zh-CN" sz="2800" b="1" dirty="0" smtClean="0">
                <a:solidFill>
                  <a:srgbClr val="FFC000"/>
                </a:solidFill>
                <a:latin typeface="楷体_GB2312" pitchFamily="49" charset="-122"/>
                <a:ea typeface="楷体_GB2312" pitchFamily="49" charset="-122"/>
              </a:rPr>
              <a:t>3</a:t>
            </a:r>
            <a:r>
              <a:rPr lang="zh-CN" altLang="en-US" sz="2800" b="1" dirty="0">
                <a:solidFill>
                  <a:srgbClr val="FFC000"/>
                </a:solidFill>
                <a:latin typeface="楷体_GB2312" pitchFamily="49" charset="-122"/>
                <a:ea typeface="楷体_GB2312" pitchFamily="49" charset="-122"/>
              </a:rPr>
              <a:t>、左右线性文法之间的关系</a:t>
            </a:r>
            <a:r>
              <a:rPr lang="en-US" altLang="zh-CN" sz="2800" b="1" dirty="0">
                <a:solidFill>
                  <a:srgbClr val="FFC000"/>
                </a:solidFill>
                <a:latin typeface="Times New Roman" panose="02020603050405020304" pitchFamily="18" charset="0"/>
                <a:ea typeface="楷体_GB2312" pitchFamily="49" charset="-122"/>
              </a:rPr>
              <a:t>——</a:t>
            </a:r>
            <a:r>
              <a:rPr lang="zh-CN" altLang="en-US" sz="2800" b="1" dirty="0">
                <a:solidFill>
                  <a:srgbClr val="FFC000"/>
                </a:solidFill>
                <a:latin typeface="楷体_GB2312" pitchFamily="49" charset="-122"/>
                <a:ea typeface="楷体_GB2312" pitchFamily="49" charset="-122"/>
              </a:rPr>
              <a:t>等价</a:t>
            </a:r>
          </a:p>
        </p:txBody>
      </p:sp>
    </p:spTree>
    <p:extLst>
      <p:ext uri="{BB962C8B-B14F-4D97-AF65-F5344CB8AC3E}">
        <p14:creationId xmlns:p14="http://schemas.microsoft.com/office/powerpoint/2010/main" val="5867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0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60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604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604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604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604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604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604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604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604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60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421" grpId="0"/>
      <p:bldP spid="60434" grpId="0" animBg="1"/>
      <p:bldP spid="60435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F76DD3-2732-474E-883E-7FE91187EAE1}" type="slidenum">
              <a:rPr lang="zh-CN" altLang="en-US"/>
              <a:pPr/>
              <a:t>36</a:t>
            </a:fld>
            <a:endParaRPr lang="en-US" altLang="zh-CN"/>
          </a:p>
        </p:txBody>
      </p:sp>
      <p:sp>
        <p:nvSpPr>
          <p:cNvPr id="61444" name="Rectangle 4"/>
          <p:cNvSpPr>
            <a:spLocks noChangeArrowheads="1"/>
          </p:cNvSpPr>
          <p:nvPr/>
        </p:nvSpPr>
        <p:spPr bwMode="auto">
          <a:xfrm>
            <a:off x="1358901" y="2095500"/>
            <a:ext cx="9312275" cy="4273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accent1">
                      <a:gamma/>
                      <a:shade val="60000"/>
                      <a:invGamma/>
                    </a:schemeClr>
                  </a:outerShdw>
                </a:effectLst>
              </a14:hiddenEffects>
            </a:ext>
          </a:extLst>
        </p:spPr>
        <p:txBody>
          <a:bodyPr wrap="none" tIns="0" bIns="0">
            <a:spAutoFit/>
          </a:bodyPr>
          <a:lstStyle>
            <a:lvl1pPr marL="233363" indent="-23336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  <a:spcAft>
                <a:spcPct val="20000"/>
              </a:spcAft>
            </a:pPr>
            <a:r>
              <a:rPr lang="zh-CN" altLang="en-US" sz="2400" b="1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 </a:t>
            </a:r>
            <a:r>
              <a:rPr lang="zh-CN" altLang="en-US" sz="2800" b="1">
                <a:latin typeface="Times New Roman" panose="02020603050405020304" pitchFamily="18" charset="0"/>
                <a:ea typeface="楷体_GB2312" pitchFamily="49" charset="-122"/>
              </a:rPr>
              <a:t>则右线性文法 Ｇ＝（Ｖ</a:t>
            </a:r>
            <a:r>
              <a:rPr lang="zh-CN" altLang="en-US" sz="2800" b="1" baseline="-25000">
                <a:latin typeface="Times New Roman" panose="02020603050405020304" pitchFamily="18" charset="0"/>
                <a:ea typeface="楷体_GB2312" pitchFamily="49" charset="-122"/>
              </a:rPr>
              <a:t>Ｎ</a:t>
            </a:r>
            <a:r>
              <a:rPr lang="zh-CN" altLang="en-US" sz="2800" b="1">
                <a:latin typeface="Times New Roman" panose="02020603050405020304" pitchFamily="18" charset="0"/>
                <a:ea typeface="楷体_GB2312" pitchFamily="49" charset="-122"/>
              </a:rPr>
              <a:t>，Ｖ</a:t>
            </a:r>
            <a:r>
              <a:rPr lang="zh-CN" altLang="en-US" sz="2800" b="1" baseline="-25000">
                <a:latin typeface="Times New Roman" panose="02020603050405020304" pitchFamily="18" charset="0"/>
                <a:ea typeface="楷体_GB2312" pitchFamily="49" charset="-122"/>
              </a:rPr>
              <a:t>Ｔ</a:t>
            </a:r>
            <a:r>
              <a:rPr lang="zh-CN" altLang="en-US" sz="2800" b="1">
                <a:latin typeface="Times New Roman" panose="02020603050405020304" pitchFamily="18" charset="0"/>
                <a:ea typeface="楷体_GB2312" pitchFamily="49" charset="-122"/>
              </a:rPr>
              <a:t>，Ｐ，</a:t>
            </a:r>
            <a:r>
              <a:rPr lang="en-US" altLang="zh-CN" sz="2800" b="1">
                <a:latin typeface="Times New Roman" panose="02020603050405020304" pitchFamily="18" charset="0"/>
                <a:ea typeface="楷体_GB2312" pitchFamily="49" charset="-122"/>
              </a:rPr>
              <a:t>S</a:t>
            </a:r>
            <a:r>
              <a:rPr lang="zh-CN" altLang="en-US" sz="2800" b="1">
                <a:latin typeface="Times New Roman" panose="02020603050405020304" pitchFamily="18" charset="0"/>
                <a:ea typeface="楷体_GB2312" pitchFamily="49" charset="-122"/>
              </a:rPr>
              <a:t>），其中：</a:t>
            </a:r>
          </a:p>
          <a:p>
            <a:pPr>
              <a:lnSpc>
                <a:spcPct val="120000"/>
              </a:lnSpc>
              <a:spcAft>
                <a:spcPct val="20000"/>
              </a:spcAft>
            </a:pPr>
            <a:r>
              <a:rPr lang="zh-CN" altLang="en-US" sz="2800" b="1">
                <a:latin typeface="Times New Roman" panose="02020603050405020304" pitchFamily="18" charset="0"/>
                <a:ea typeface="楷体_GB2312" pitchFamily="49" charset="-122"/>
              </a:rPr>
              <a:t>             Ｖ</a:t>
            </a:r>
            <a:r>
              <a:rPr lang="zh-CN" altLang="en-US" sz="2800" b="1" baseline="-25000">
                <a:latin typeface="Times New Roman" panose="02020603050405020304" pitchFamily="18" charset="0"/>
                <a:ea typeface="楷体_GB2312" pitchFamily="49" charset="-122"/>
              </a:rPr>
              <a:t>Ｎ</a:t>
            </a:r>
            <a:r>
              <a:rPr lang="en-US" altLang="zh-CN" sz="2800" b="1">
                <a:latin typeface="Times New Roman" panose="02020603050405020304" pitchFamily="18" charset="0"/>
                <a:ea typeface="楷体_GB2312" pitchFamily="49" charset="-122"/>
              </a:rPr>
              <a:t>={A,B,S}  </a:t>
            </a:r>
            <a:br>
              <a:rPr lang="en-US" altLang="zh-CN" sz="2800" b="1">
                <a:latin typeface="Times New Roman" panose="02020603050405020304" pitchFamily="18" charset="0"/>
                <a:ea typeface="楷体_GB2312" pitchFamily="49" charset="-122"/>
              </a:rPr>
            </a:br>
            <a:r>
              <a:rPr lang="en-US" altLang="zh-CN" sz="2800" b="1">
                <a:latin typeface="Times New Roman" panose="02020603050405020304" pitchFamily="18" charset="0"/>
                <a:ea typeface="楷体_GB2312" pitchFamily="49" charset="-122"/>
              </a:rPr>
              <a:t>          </a:t>
            </a:r>
            <a:r>
              <a:rPr lang="zh-CN" altLang="en-US" sz="2800" b="1">
                <a:latin typeface="Times New Roman" panose="02020603050405020304" pitchFamily="18" charset="0"/>
                <a:ea typeface="楷体_GB2312" pitchFamily="49" charset="-122"/>
              </a:rPr>
              <a:t>Ｖ</a:t>
            </a:r>
            <a:r>
              <a:rPr lang="zh-CN" altLang="en-US" sz="2800" b="1" baseline="-25000">
                <a:latin typeface="Times New Roman" panose="02020603050405020304" pitchFamily="18" charset="0"/>
                <a:ea typeface="楷体_GB2312" pitchFamily="49" charset="-122"/>
              </a:rPr>
              <a:t>Ｔ</a:t>
            </a:r>
            <a:r>
              <a:rPr lang="en-US" altLang="zh-CN" sz="2800" b="1">
                <a:latin typeface="Times New Roman" panose="02020603050405020304" pitchFamily="18" charset="0"/>
                <a:ea typeface="楷体_GB2312" pitchFamily="49" charset="-122"/>
              </a:rPr>
              <a:t>={0,1}     </a:t>
            </a:r>
          </a:p>
          <a:p>
            <a:pPr>
              <a:lnSpc>
                <a:spcPct val="120000"/>
              </a:lnSpc>
              <a:spcAft>
                <a:spcPct val="20000"/>
              </a:spcAft>
            </a:pPr>
            <a:r>
              <a:rPr lang="en-US" altLang="zh-CN" sz="2800" b="1">
                <a:latin typeface="Times New Roman" panose="02020603050405020304" pitchFamily="18" charset="0"/>
                <a:ea typeface="楷体_GB2312" pitchFamily="49" charset="-122"/>
              </a:rPr>
              <a:t>    P:     S ∷</a:t>
            </a:r>
            <a:r>
              <a:rPr lang="zh-CN" altLang="en-US" sz="2800" b="1">
                <a:latin typeface="Times New Roman" panose="02020603050405020304" pitchFamily="18" charset="0"/>
                <a:ea typeface="楷体_GB2312" pitchFamily="49" charset="-122"/>
              </a:rPr>
              <a:t>＝</a:t>
            </a:r>
            <a:r>
              <a:rPr lang="en-US" altLang="zh-CN" sz="2800" b="1">
                <a:latin typeface="Times New Roman" panose="02020603050405020304" pitchFamily="18" charset="0"/>
                <a:ea typeface="楷体_GB2312" pitchFamily="49" charset="-122"/>
              </a:rPr>
              <a:t>0A|1A |0B |1B </a:t>
            </a:r>
            <a:br>
              <a:rPr lang="en-US" altLang="zh-CN" sz="2800" b="1">
                <a:latin typeface="Times New Roman" panose="02020603050405020304" pitchFamily="18" charset="0"/>
                <a:ea typeface="楷体_GB2312" pitchFamily="49" charset="-122"/>
              </a:rPr>
            </a:br>
            <a:r>
              <a:rPr lang="en-US" altLang="zh-CN" sz="2800" b="1">
                <a:latin typeface="Times New Roman" panose="02020603050405020304" pitchFamily="18" charset="0"/>
                <a:ea typeface="楷体_GB2312" pitchFamily="49" charset="-122"/>
              </a:rPr>
              <a:t>          A ∷</a:t>
            </a:r>
            <a:r>
              <a:rPr lang="zh-CN" altLang="en-US" sz="2800" b="1">
                <a:latin typeface="Times New Roman" panose="02020603050405020304" pitchFamily="18" charset="0"/>
                <a:ea typeface="楷体_GB2312" pitchFamily="49" charset="-122"/>
              </a:rPr>
              <a:t>＝</a:t>
            </a:r>
            <a:r>
              <a:rPr lang="en-US" altLang="zh-CN" sz="2800" b="1">
                <a:latin typeface="Times New Roman" panose="02020603050405020304" pitchFamily="18" charset="0"/>
                <a:ea typeface="楷体_GB2312" pitchFamily="49" charset="-122"/>
              </a:rPr>
              <a:t>0</a:t>
            </a:r>
            <a:br>
              <a:rPr lang="en-US" altLang="zh-CN" sz="2800" b="1">
                <a:latin typeface="Times New Roman" panose="02020603050405020304" pitchFamily="18" charset="0"/>
                <a:ea typeface="楷体_GB2312" pitchFamily="49" charset="-122"/>
              </a:rPr>
            </a:br>
            <a:r>
              <a:rPr lang="en-US" altLang="zh-CN" sz="2800" b="1">
                <a:latin typeface="Times New Roman" panose="02020603050405020304" pitchFamily="18" charset="0"/>
                <a:ea typeface="楷体_GB2312" pitchFamily="49" charset="-122"/>
              </a:rPr>
              <a:t>          B ∷</a:t>
            </a:r>
            <a:r>
              <a:rPr lang="zh-CN" altLang="en-US" sz="2800" b="1">
                <a:latin typeface="Times New Roman" panose="02020603050405020304" pitchFamily="18" charset="0"/>
                <a:ea typeface="楷体_GB2312" pitchFamily="49" charset="-122"/>
              </a:rPr>
              <a:t>＝</a:t>
            </a:r>
            <a:r>
              <a:rPr lang="en-US" altLang="zh-CN" sz="2800" b="1">
                <a:latin typeface="Times New Roman" panose="02020603050405020304" pitchFamily="18" charset="0"/>
                <a:ea typeface="楷体_GB2312" pitchFamily="49" charset="-122"/>
              </a:rPr>
              <a:t>1</a:t>
            </a:r>
            <a:br>
              <a:rPr lang="en-US" altLang="zh-CN" sz="2800" b="1">
                <a:latin typeface="Times New Roman" panose="02020603050405020304" pitchFamily="18" charset="0"/>
                <a:ea typeface="楷体_GB2312" pitchFamily="49" charset="-122"/>
              </a:rPr>
            </a:br>
            <a:r>
              <a:rPr lang="en-US" altLang="zh-CN" sz="2800" b="1">
                <a:latin typeface="Times New Roman" panose="02020603050405020304" pitchFamily="18" charset="0"/>
                <a:ea typeface="楷体_GB2312" pitchFamily="49" charset="-122"/>
              </a:rPr>
              <a:t>  </a:t>
            </a:r>
            <a:r>
              <a:rPr lang="zh-CN" altLang="en-US" sz="2800" b="1">
                <a:latin typeface="Times New Roman" panose="02020603050405020304" pitchFamily="18" charset="0"/>
                <a:ea typeface="楷体_GB2312" pitchFamily="49" charset="-122"/>
              </a:rPr>
              <a:t>则</a:t>
            </a:r>
            <a:r>
              <a:rPr lang="en-US" altLang="zh-CN" sz="2800" b="1">
                <a:latin typeface="Times New Roman" panose="02020603050405020304" pitchFamily="18" charset="0"/>
                <a:ea typeface="楷体_GB2312" pitchFamily="49" charset="-122"/>
              </a:rPr>
              <a:t>L(GR)={00,01,10,11}.</a:t>
            </a:r>
            <a:br>
              <a:rPr lang="en-US" altLang="zh-CN" sz="2800" b="1">
                <a:latin typeface="Times New Roman" panose="02020603050405020304" pitchFamily="18" charset="0"/>
                <a:ea typeface="楷体_GB2312" pitchFamily="49" charset="-122"/>
              </a:rPr>
            </a:br>
            <a:r>
              <a:rPr lang="en-US" altLang="zh-CN" sz="2800" b="1">
                <a:latin typeface="Times New Roman" panose="02020603050405020304" pitchFamily="18" charset="0"/>
                <a:ea typeface="楷体_GB2312" pitchFamily="49" charset="-122"/>
              </a:rPr>
              <a:t>  </a:t>
            </a:r>
            <a:r>
              <a:rPr lang="zh-CN" altLang="en-US" sz="2800" b="1">
                <a:latin typeface="Times New Roman" panose="02020603050405020304" pitchFamily="18" charset="0"/>
                <a:ea typeface="楷体_GB2312" pitchFamily="49" charset="-122"/>
              </a:rPr>
              <a:t>所以</a:t>
            </a:r>
            <a:r>
              <a:rPr lang="en-US" altLang="zh-CN" sz="2800" b="1">
                <a:latin typeface="Times New Roman" panose="02020603050405020304" pitchFamily="18" charset="0"/>
                <a:ea typeface="楷体_GB2312" pitchFamily="49" charset="-122"/>
              </a:rPr>
              <a:t>L(GL)= L(GR)</a:t>
            </a:r>
            <a:r>
              <a:rPr lang="zh-CN" altLang="en-US" sz="2800" b="1">
                <a:latin typeface="Times New Roman" panose="02020603050405020304" pitchFamily="18" charset="0"/>
                <a:ea typeface="楷体_GB2312" pitchFamily="49" charset="-122"/>
              </a:rPr>
              <a:t>，说明左线性文法和右线性文法等价</a:t>
            </a:r>
          </a:p>
        </p:txBody>
      </p:sp>
      <p:sp>
        <p:nvSpPr>
          <p:cNvPr id="61445" name="Rectangle 5"/>
          <p:cNvSpPr>
            <a:spLocks noChangeArrowheads="1"/>
          </p:cNvSpPr>
          <p:nvPr/>
        </p:nvSpPr>
        <p:spPr bwMode="auto">
          <a:xfrm>
            <a:off x="1611313" y="193675"/>
            <a:ext cx="8839200" cy="1944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419100" indent="-382588" eaLnBrk="0" hangingPunct="0"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"/>
              <a:defRPr sz="3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22313" indent="-273050" eaLnBrk="0" hangingPunct="0"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004888" indent="-255588" eaLnBrk="0" hangingPunct="0"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○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279525" indent="-236538" eaLnBrk="0" hangingPunct="0"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1489075" indent="-182563" eaLnBrk="0" hangingPunct="0"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1946275" indent="-1825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403475" indent="-1825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2860675" indent="-1825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317875" indent="-1825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Font typeface="Wingdings 2" panose="05020102010507070707" pitchFamily="18" charset="2"/>
              <a:buNone/>
            </a:pPr>
            <a:r>
              <a:rPr lang="en-US" altLang="zh-CN" sz="2800" b="1" dirty="0" smtClean="0">
                <a:solidFill>
                  <a:srgbClr val="FFC000"/>
                </a:solidFill>
                <a:latin typeface="楷体_GB2312" pitchFamily="49" charset="-122"/>
                <a:ea typeface="楷体_GB2312" pitchFamily="49" charset="-122"/>
              </a:rPr>
              <a:t>3</a:t>
            </a:r>
            <a:r>
              <a:rPr lang="zh-CN" altLang="en-US" sz="2800" b="1" dirty="0">
                <a:solidFill>
                  <a:srgbClr val="FFC000"/>
                </a:solidFill>
                <a:latin typeface="楷体_GB2312" pitchFamily="49" charset="-122"/>
                <a:ea typeface="楷体_GB2312" pitchFamily="49" charset="-122"/>
              </a:rPr>
              <a:t>、左右线性文法之间的关系</a:t>
            </a:r>
            <a:r>
              <a:rPr lang="en-US" altLang="zh-CN" sz="2800" b="1" dirty="0">
                <a:solidFill>
                  <a:srgbClr val="FFC000"/>
                </a:solidFill>
                <a:latin typeface="Times New Roman" panose="02020603050405020304" pitchFamily="18" charset="0"/>
                <a:ea typeface="楷体_GB2312" pitchFamily="49" charset="-122"/>
              </a:rPr>
              <a:t>——</a:t>
            </a:r>
            <a:r>
              <a:rPr lang="zh-CN" altLang="en-US" sz="2800" b="1" dirty="0">
                <a:solidFill>
                  <a:srgbClr val="FFC000"/>
                </a:solidFill>
                <a:latin typeface="楷体_GB2312" pitchFamily="49" charset="-122"/>
                <a:ea typeface="楷体_GB2312" pitchFamily="49" charset="-122"/>
              </a:rPr>
              <a:t>等价</a:t>
            </a:r>
          </a:p>
          <a:p>
            <a:pPr>
              <a:lnSpc>
                <a:spcPct val="120000"/>
              </a:lnSpc>
              <a:buFont typeface="Wingdings 2" panose="05020102010507070707" pitchFamily="18" charset="2"/>
              <a:buNone/>
            </a:pPr>
            <a:endParaRPr lang="zh-CN" altLang="en-US" sz="2800" b="1" dirty="0">
              <a:solidFill>
                <a:srgbClr val="FFFF00"/>
              </a:solidFill>
              <a:latin typeface="楷体_GB2312" pitchFamily="49" charset="-122"/>
              <a:ea typeface="楷体_GB2312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20665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41C04-EF09-4F10-914B-E3735CCFC180}" type="slidenum">
              <a:rPr lang="zh-CN" altLang="en-US"/>
              <a:pPr/>
              <a:t>37</a:t>
            </a:fld>
            <a:endParaRPr lang="en-US" altLang="zh-CN"/>
          </a:p>
        </p:txBody>
      </p:sp>
      <p:sp>
        <p:nvSpPr>
          <p:cNvPr id="155652" name="Rectangle 4"/>
          <p:cNvSpPr>
            <a:spLocks noChangeArrowheads="1"/>
          </p:cNvSpPr>
          <p:nvPr/>
        </p:nvSpPr>
        <p:spPr bwMode="auto">
          <a:xfrm>
            <a:off x="2571751" y="2217739"/>
            <a:ext cx="2290763" cy="1373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28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S ∷</a:t>
            </a:r>
            <a:r>
              <a:rPr lang="zh-CN" altLang="en-US" sz="28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＝</a:t>
            </a:r>
            <a:r>
              <a:rPr lang="en-US" altLang="zh-CN" sz="28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A0 | B1</a:t>
            </a:r>
            <a:br>
              <a:rPr lang="en-US" altLang="zh-CN" sz="28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</a:br>
            <a:r>
              <a:rPr lang="en-US" altLang="zh-CN" sz="28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A ∷</a:t>
            </a:r>
            <a:r>
              <a:rPr lang="zh-CN" altLang="en-US" sz="28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＝</a:t>
            </a:r>
            <a:r>
              <a:rPr lang="en-US" altLang="zh-CN" sz="28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0 | 1 </a:t>
            </a:r>
            <a:br>
              <a:rPr lang="en-US" altLang="zh-CN" sz="28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</a:br>
            <a:r>
              <a:rPr lang="en-US" altLang="zh-CN" sz="28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B ∷</a:t>
            </a:r>
            <a:r>
              <a:rPr lang="zh-CN" altLang="en-US" sz="28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＝</a:t>
            </a:r>
            <a:r>
              <a:rPr lang="en-US" altLang="zh-CN" sz="28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0 | 1</a:t>
            </a:r>
            <a:endParaRPr lang="zh-CN" altLang="en-US" sz="2800" b="1"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</a:endParaRPr>
          </a:p>
        </p:txBody>
      </p:sp>
      <p:sp>
        <p:nvSpPr>
          <p:cNvPr id="155653" name="Rectangle 5"/>
          <p:cNvSpPr>
            <a:spLocks noChangeArrowheads="1"/>
          </p:cNvSpPr>
          <p:nvPr/>
        </p:nvSpPr>
        <p:spPr bwMode="auto">
          <a:xfrm>
            <a:off x="6875463" y="2203450"/>
            <a:ext cx="3473450" cy="1373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2800" b="1">
                <a:latin typeface="Times New Roman" panose="02020603050405020304" pitchFamily="18" charset="0"/>
              </a:rPr>
              <a:t>S ∷</a:t>
            </a:r>
            <a:r>
              <a:rPr lang="zh-CN" altLang="en-US" sz="2800" b="1">
                <a:latin typeface="Times New Roman" panose="02020603050405020304" pitchFamily="18" charset="0"/>
              </a:rPr>
              <a:t>＝</a:t>
            </a:r>
            <a:r>
              <a:rPr lang="en-US" altLang="zh-CN" sz="2800" b="1">
                <a:latin typeface="Times New Roman" panose="02020603050405020304" pitchFamily="18" charset="0"/>
              </a:rPr>
              <a:t>0A |1A |0B |1B </a:t>
            </a:r>
            <a:br>
              <a:rPr lang="en-US" altLang="zh-CN" sz="2800" b="1">
                <a:latin typeface="Times New Roman" panose="02020603050405020304" pitchFamily="18" charset="0"/>
              </a:rPr>
            </a:br>
            <a:r>
              <a:rPr lang="en-US" altLang="zh-CN" sz="2800" b="1">
                <a:latin typeface="Times New Roman" panose="02020603050405020304" pitchFamily="18" charset="0"/>
              </a:rPr>
              <a:t>A ∷</a:t>
            </a:r>
            <a:r>
              <a:rPr lang="zh-CN" altLang="en-US" sz="2800" b="1">
                <a:latin typeface="Times New Roman" panose="02020603050405020304" pitchFamily="18" charset="0"/>
              </a:rPr>
              <a:t>＝</a:t>
            </a:r>
            <a:r>
              <a:rPr lang="en-US" altLang="zh-CN" sz="2800" b="1">
                <a:latin typeface="Times New Roman" panose="02020603050405020304" pitchFamily="18" charset="0"/>
              </a:rPr>
              <a:t>0</a:t>
            </a:r>
            <a:br>
              <a:rPr lang="en-US" altLang="zh-CN" sz="2800" b="1">
                <a:latin typeface="Times New Roman" panose="02020603050405020304" pitchFamily="18" charset="0"/>
              </a:rPr>
            </a:br>
            <a:r>
              <a:rPr lang="en-US" altLang="zh-CN" sz="2800" b="1">
                <a:latin typeface="Times New Roman" panose="02020603050405020304" pitchFamily="18" charset="0"/>
              </a:rPr>
              <a:t>B ∷</a:t>
            </a:r>
            <a:r>
              <a:rPr lang="zh-CN" altLang="en-US" sz="2800" b="1">
                <a:latin typeface="Times New Roman" panose="02020603050405020304" pitchFamily="18" charset="0"/>
              </a:rPr>
              <a:t>＝</a:t>
            </a:r>
            <a:r>
              <a:rPr lang="en-US" altLang="zh-CN" sz="2800" b="1">
                <a:latin typeface="Times New Roman" panose="02020603050405020304" pitchFamily="18" charset="0"/>
              </a:rPr>
              <a:t>1</a:t>
            </a:r>
            <a:endParaRPr lang="zh-CN" altLang="en-US" sz="2800" b="1">
              <a:latin typeface="Times New Roman" panose="02020603050405020304" pitchFamily="18" charset="0"/>
            </a:endParaRPr>
          </a:p>
        </p:txBody>
      </p:sp>
      <p:sp>
        <p:nvSpPr>
          <p:cNvPr id="155654" name="Oval 6"/>
          <p:cNvSpPr>
            <a:spLocks noChangeArrowheads="1"/>
          </p:cNvSpPr>
          <p:nvPr/>
        </p:nvSpPr>
        <p:spPr bwMode="auto">
          <a:xfrm>
            <a:off x="2587625" y="4160839"/>
            <a:ext cx="674688" cy="674687"/>
          </a:xfrm>
          <a:prstGeom prst="ellipse">
            <a:avLst/>
          </a:prstGeom>
          <a:noFill/>
          <a:ln w="25400">
            <a:solidFill>
              <a:srgbClr val="FFFF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CN" sz="3200" b="1" dirty="0">
                <a:solidFill>
                  <a:srgbClr val="FFC000"/>
                </a:solidFill>
                <a:latin typeface="Times New Roman" panose="02020603050405020304" pitchFamily="18" charset="0"/>
              </a:rPr>
              <a:t>E</a:t>
            </a:r>
          </a:p>
        </p:txBody>
      </p:sp>
      <p:sp>
        <p:nvSpPr>
          <p:cNvPr id="155655" name="Rectangle 7"/>
          <p:cNvSpPr>
            <a:spLocks noChangeArrowheads="1"/>
          </p:cNvSpPr>
          <p:nvPr/>
        </p:nvSpPr>
        <p:spPr bwMode="auto">
          <a:xfrm>
            <a:off x="1611313" y="193675"/>
            <a:ext cx="8839200" cy="1944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419100" indent="-382588" eaLnBrk="0" hangingPunct="0"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"/>
              <a:defRPr sz="3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22313" indent="-273050" eaLnBrk="0" hangingPunct="0"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004888" indent="-255588" eaLnBrk="0" hangingPunct="0"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○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279525" indent="-236538" eaLnBrk="0" hangingPunct="0"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1489075" indent="-182563" eaLnBrk="0" hangingPunct="0"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1946275" indent="-1825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403475" indent="-1825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2860675" indent="-1825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317875" indent="-1825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Font typeface="Wingdings 2" panose="05020102010507070707" pitchFamily="18" charset="2"/>
              <a:buNone/>
            </a:pPr>
            <a:r>
              <a:rPr lang="en-US" altLang="zh-CN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楷体_GB2312" pitchFamily="49" charset="-122"/>
                <a:ea typeface="楷体_GB2312" pitchFamily="49" charset="-122"/>
              </a:rPr>
              <a:t>3</a:t>
            </a:r>
            <a:r>
              <a:rPr lang="zh-CN" altLang="en-US" sz="28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楷体_GB2312" pitchFamily="49" charset="-122"/>
                <a:ea typeface="楷体_GB2312" pitchFamily="49" charset="-122"/>
              </a:rPr>
              <a:t>、左右线性文法之间的关系</a:t>
            </a:r>
            <a:r>
              <a:rPr lang="en-US" altLang="zh-CN" sz="28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楷体_GB2312" pitchFamily="49" charset="-122"/>
              </a:rPr>
              <a:t>——</a:t>
            </a:r>
            <a:r>
              <a:rPr lang="zh-CN" altLang="en-US" sz="28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楷体_GB2312" pitchFamily="49" charset="-122"/>
                <a:ea typeface="楷体_GB2312" pitchFamily="49" charset="-122"/>
              </a:rPr>
              <a:t>等价</a:t>
            </a:r>
          </a:p>
        </p:txBody>
      </p:sp>
      <p:sp>
        <p:nvSpPr>
          <p:cNvPr id="155656" name="Text Box 8"/>
          <p:cNvSpPr txBox="1">
            <a:spLocks noChangeArrowheads="1"/>
          </p:cNvSpPr>
          <p:nvPr/>
        </p:nvSpPr>
        <p:spPr bwMode="auto">
          <a:xfrm>
            <a:off x="1833563" y="2208214"/>
            <a:ext cx="800100" cy="1373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b="1" dirty="0">
                <a:solidFill>
                  <a:srgbClr val="FFC000"/>
                </a:solidFill>
              </a:rPr>
              <a:t>左线性</a:t>
            </a:r>
          </a:p>
        </p:txBody>
      </p:sp>
      <p:sp>
        <p:nvSpPr>
          <p:cNvPr id="155657" name="Text Box 9"/>
          <p:cNvSpPr txBox="1">
            <a:spLocks noChangeArrowheads="1"/>
          </p:cNvSpPr>
          <p:nvPr/>
        </p:nvSpPr>
        <p:spPr bwMode="auto">
          <a:xfrm>
            <a:off x="6235700" y="2195514"/>
            <a:ext cx="800100" cy="1373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b="1" dirty="0">
                <a:solidFill>
                  <a:srgbClr val="FFC000"/>
                </a:solidFill>
              </a:rPr>
              <a:t>右线性</a:t>
            </a:r>
          </a:p>
        </p:txBody>
      </p:sp>
      <p:sp>
        <p:nvSpPr>
          <p:cNvPr id="155658" name="Oval 10"/>
          <p:cNvSpPr>
            <a:spLocks noChangeArrowheads="1"/>
          </p:cNvSpPr>
          <p:nvPr/>
        </p:nvSpPr>
        <p:spPr bwMode="auto">
          <a:xfrm>
            <a:off x="4506914" y="4167189"/>
            <a:ext cx="674687" cy="674687"/>
          </a:xfrm>
          <a:prstGeom prst="ellipse">
            <a:avLst/>
          </a:prstGeom>
          <a:noFill/>
          <a:ln w="25400">
            <a:solidFill>
              <a:srgbClr val="FFFF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CN" sz="3200" b="1" dirty="0">
                <a:solidFill>
                  <a:srgbClr val="FFC000"/>
                </a:solidFill>
                <a:latin typeface="Times New Roman" panose="02020603050405020304" pitchFamily="18" charset="0"/>
              </a:rPr>
              <a:t>A</a:t>
            </a:r>
          </a:p>
        </p:txBody>
      </p:sp>
      <p:sp>
        <p:nvSpPr>
          <p:cNvPr id="155659" name="Oval 11"/>
          <p:cNvSpPr>
            <a:spLocks noChangeArrowheads="1"/>
          </p:cNvSpPr>
          <p:nvPr/>
        </p:nvSpPr>
        <p:spPr bwMode="auto">
          <a:xfrm>
            <a:off x="2589214" y="5719764"/>
            <a:ext cx="674687" cy="674687"/>
          </a:xfrm>
          <a:prstGeom prst="ellipse">
            <a:avLst/>
          </a:prstGeom>
          <a:noFill/>
          <a:ln w="25400">
            <a:solidFill>
              <a:srgbClr val="FFFF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CN" sz="3200" b="1" dirty="0">
                <a:solidFill>
                  <a:srgbClr val="FFC000"/>
                </a:solidFill>
                <a:latin typeface="Times New Roman" panose="02020603050405020304" pitchFamily="18" charset="0"/>
              </a:rPr>
              <a:t>B</a:t>
            </a:r>
          </a:p>
        </p:txBody>
      </p:sp>
      <p:sp>
        <p:nvSpPr>
          <p:cNvPr id="155660" name="Oval 12"/>
          <p:cNvSpPr>
            <a:spLocks noChangeArrowheads="1"/>
          </p:cNvSpPr>
          <p:nvPr/>
        </p:nvSpPr>
        <p:spPr bwMode="auto">
          <a:xfrm>
            <a:off x="4505325" y="5735639"/>
            <a:ext cx="674688" cy="674687"/>
          </a:xfrm>
          <a:prstGeom prst="ellipse">
            <a:avLst/>
          </a:prstGeom>
          <a:noFill/>
          <a:ln w="25400">
            <a:solidFill>
              <a:srgbClr val="FFFF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CN" sz="3200" b="1" dirty="0">
                <a:solidFill>
                  <a:srgbClr val="FFC000"/>
                </a:solidFill>
                <a:latin typeface="Times New Roman" panose="02020603050405020304" pitchFamily="18" charset="0"/>
              </a:rPr>
              <a:t>S</a:t>
            </a:r>
          </a:p>
        </p:txBody>
      </p:sp>
      <p:sp>
        <p:nvSpPr>
          <p:cNvPr id="155661" name="Oval 13"/>
          <p:cNvSpPr>
            <a:spLocks noChangeArrowheads="1"/>
          </p:cNvSpPr>
          <p:nvPr/>
        </p:nvSpPr>
        <p:spPr bwMode="auto">
          <a:xfrm>
            <a:off x="4589464" y="5819775"/>
            <a:ext cx="515937" cy="515938"/>
          </a:xfrm>
          <a:prstGeom prst="ellipse">
            <a:avLst/>
          </a:prstGeom>
          <a:noFill/>
          <a:ln w="25400">
            <a:solidFill>
              <a:srgbClr val="FFFF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cxnSp>
        <p:nvCxnSpPr>
          <p:cNvPr id="155662" name="AutoShape 14"/>
          <p:cNvCxnSpPr>
            <a:cxnSpLocks noChangeShapeType="1"/>
            <a:stCxn id="155654" idx="7"/>
            <a:endCxn id="155658" idx="1"/>
          </p:cNvCxnSpPr>
          <p:nvPr/>
        </p:nvCxnSpPr>
        <p:spPr bwMode="auto">
          <a:xfrm rot="5400000" flipV="1">
            <a:off x="3881438" y="3529013"/>
            <a:ext cx="6350" cy="1441450"/>
          </a:xfrm>
          <a:prstGeom prst="curvedConnector3">
            <a:avLst>
              <a:gd name="adj1" fmla="val -150005"/>
            </a:avLst>
          </a:prstGeom>
          <a:noFill/>
          <a:ln w="25400">
            <a:solidFill>
              <a:srgbClr val="FFFF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5663" name="AutoShape 15"/>
          <p:cNvCxnSpPr>
            <a:cxnSpLocks noChangeShapeType="1"/>
            <a:stCxn id="155654" idx="6"/>
            <a:endCxn id="155658" idx="2"/>
          </p:cNvCxnSpPr>
          <p:nvPr/>
        </p:nvCxnSpPr>
        <p:spPr bwMode="auto">
          <a:xfrm>
            <a:off x="3275013" y="4498975"/>
            <a:ext cx="1219200" cy="6350"/>
          </a:xfrm>
          <a:prstGeom prst="curvedConnector3">
            <a:avLst>
              <a:gd name="adj1" fmla="val 49870"/>
            </a:avLst>
          </a:prstGeom>
          <a:noFill/>
          <a:ln w="25400">
            <a:solidFill>
              <a:srgbClr val="FFFF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5664" name="AutoShape 16"/>
          <p:cNvCxnSpPr>
            <a:cxnSpLocks noChangeShapeType="1"/>
            <a:stCxn id="155654" idx="3"/>
            <a:endCxn id="155659" idx="1"/>
          </p:cNvCxnSpPr>
          <p:nvPr/>
        </p:nvCxnSpPr>
        <p:spPr bwMode="auto">
          <a:xfrm rot="16200000" flipH="1">
            <a:off x="2159000" y="5276850"/>
            <a:ext cx="1055688" cy="1588"/>
          </a:xfrm>
          <a:prstGeom prst="curvedConnector3">
            <a:avLst>
              <a:gd name="adj1" fmla="val 49926"/>
            </a:avLst>
          </a:prstGeom>
          <a:noFill/>
          <a:ln w="25400">
            <a:solidFill>
              <a:srgbClr val="FFFF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5666" name="AutoShape 18"/>
          <p:cNvCxnSpPr>
            <a:cxnSpLocks noChangeShapeType="1"/>
            <a:stCxn id="155654" idx="4"/>
            <a:endCxn id="155659" idx="0"/>
          </p:cNvCxnSpPr>
          <p:nvPr/>
        </p:nvCxnSpPr>
        <p:spPr bwMode="auto">
          <a:xfrm>
            <a:off x="2925764" y="4848225"/>
            <a:ext cx="1587" cy="858838"/>
          </a:xfrm>
          <a:prstGeom prst="straightConnector1">
            <a:avLst/>
          </a:prstGeom>
          <a:noFill/>
          <a:ln w="25400">
            <a:solidFill>
              <a:srgbClr val="FFFF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5667" name="AutoShape 19"/>
          <p:cNvCxnSpPr>
            <a:cxnSpLocks noChangeShapeType="1"/>
            <a:stCxn id="155658" idx="4"/>
            <a:endCxn id="155660" idx="0"/>
          </p:cNvCxnSpPr>
          <p:nvPr/>
        </p:nvCxnSpPr>
        <p:spPr bwMode="auto">
          <a:xfrm flipH="1">
            <a:off x="4843464" y="4854576"/>
            <a:ext cx="1587" cy="868363"/>
          </a:xfrm>
          <a:prstGeom prst="straightConnector1">
            <a:avLst/>
          </a:prstGeom>
          <a:noFill/>
          <a:ln w="25400">
            <a:solidFill>
              <a:srgbClr val="FFFF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5668" name="AutoShape 20"/>
          <p:cNvCxnSpPr>
            <a:cxnSpLocks noChangeShapeType="1"/>
            <a:stCxn id="155659" idx="6"/>
            <a:endCxn id="155660" idx="2"/>
          </p:cNvCxnSpPr>
          <p:nvPr/>
        </p:nvCxnSpPr>
        <p:spPr bwMode="auto">
          <a:xfrm>
            <a:off x="3276601" y="6057901"/>
            <a:ext cx="1216025" cy="15875"/>
          </a:xfrm>
          <a:prstGeom prst="straightConnector1">
            <a:avLst/>
          </a:prstGeom>
          <a:noFill/>
          <a:ln w="25400">
            <a:solidFill>
              <a:srgbClr val="FFFF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5669" name="Text Box 21"/>
          <p:cNvSpPr txBox="1">
            <a:spLocks noChangeArrowheads="1"/>
          </p:cNvSpPr>
          <p:nvPr/>
        </p:nvSpPr>
        <p:spPr bwMode="auto">
          <a:xfrm>
            <a:off x="3695700" y="3784601"/>
            <a:ext cx="4572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</a:rPr>
              <a:t>0</a:t>
            </a:r>
          </a:p>
        </p:txBody>
      </p:sp>
      <p:sp>
        <p:nvSpPr>
          <p:cNvPr id="155670" name="Text Box 22"/>
          <p:cNvSpPr txBox="1">
            <a:spLocks noChangeArrowheads="1"/>
          </p:cNvSpPr>
          <p:nvPr/>
        </p:nvSpPr>
        <p:spPr bwMode="auto">
          <a:xfrm>
            <a:off x="3695700" y="4457701"/>
            <a:ext cx="4572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</a:rPr>
              <a:t>1</a:t>
            </a:r>
          </a:p>
        </p:txBody>
      </p:sp>
      <p:sp>
        <p:nvSpPr>
          <p:cNvPr id="155671" name="Text Box 23"/>
          <p:cNvSpPr txBox="1">
            <a:spLocks noChangeArrowheads="1"/>
          </p:cNvSpPr>
          <p:nvPr/>
        </p:nvSpPr>
        <p:spPr bwMode="auto">
          <a:xfrm>
            <a:off x="2895600" y="4965701"/>
            <a:ext cx="4572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</a:rPr>
              <a:t>0</a:t>
            </a:r>
          </a:p>
        </p:txBody>
      </p:sp>
      <p:sp>
        <p:nvSpPr>
          <p:cNvPr id="155672" name="Text Box 24"/>
          <p:cNvSpPr txBox="1">
            <a:spLocks noChangeArrowheads="1"/>
          </p:cNvSpPr>
          <p:nvPr/>
        </p:nvSpPr>
        <p:spPr bwMode="auto">
          <a:xfrm>
            <a:off x="2374900" y="4965701"/>
            <a:ext cx="4572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</a:rPr>
              <a:t>1</a:t>
            </a:r>
          </a:p>
        </p:txBody>
      </p:sp>
      <p:sp>
        <p:nvSpPr>
          <p:cNvPr id="155673" name="Text Box 25"/>
          <p:cNvSpPr txBox="1">
            <a:spLocks noChangeArrowheads="1"/>
          </p:cNvSpPr>
          <p:nvPr/>
        </p:nvSpPr>
        <p:spPr bwMode="auto">
          <a:xfrm>
            <a:off x="4838700" y="4991101"/>
            <a:ext cx="4572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</a:rPr>
              <a:t>0</a:t>
            </a:r>
          </a:p>
        </p:txBody>
      </p:sp>
      <p:sp>
        <p:nvSpPr>
          <p:cNvPr id="155674" name="Text Box 26"/>
          <p:cNvSpPr txBox="1">
            <a:spLocks noChangeArrowheads="1"/>
          </p:cNvSpPr>
          <p:nvPr/>
        </p:nvSpPr>
        <p:spPr bwMode="auto">
          <a:xfrm>
            <a:off x="3695700" y="6032501"/>
            <a:ext cx="4572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</a:rPr>
              <a:t>1</a:t>
            </a:r>
          </a:p>
        </p:txBody>
      </p:sp>
      <p:sp>
        <p:nvSpPr>
          <p:cNvPr id="155675" name="Text Box 27"/>
          <p:cNvSpPr txBox="1">
            <a:spLocks noChangeArrowheads="1"/>
          </p:cNvSpPr>
          <p:nvPr/>
        </p:nvSpPr>
        <p:spPr bwMode="auto">
          <a:xfrm>
            <a:off x="6248400" y="4394201"/>
            <a:ext cx="13970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</a:rPr>
              <a:t>E::= 0A</a:t>
            </a:r>
          </a:p>
        </p:txBody>
      </p:sp>
      <p:sp>
        <p:nvSpPr>
          <p:cNvPr id="155676" name="Text Box 28"/>
          <p:cNvSpPr txBox="1">
            <a:spLocks noChangeArrowheads="1"/>
          </p:cNvSpPr>
          <p:nvPr/>
        </p:nvSpPr>
        <p:spPr bwMode="auto">
          <a:xfrm>
            <a:off x="7467600" y="4381501"/>
            <a:ext cx="9271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</a:rPr>
              <a:t>| 1A </a:t>
            </a:r>
          </a:p>
        </p:txBody>
      </p:sp>
      <p:sp>
        <p:nvSpPr>
          <p:cNvPr id="155677" name="Text Box 29"/>
          <p:cNvSpPr txBox="1">
            <a:spLocks noChangeArrowheads="1"/>
          </p:cNvSpPr>
          <p:nvPr/>
        </p:nvSpPr>
        <p:spPr bwMode="auto">
          <a:xfrm>
            <a:off x="8102600" y="4381501"/>
            <a:ext cx="9271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</a:rPr>
              <a:t>| 0B </a:t>
            </a:r>
          </a:p>
        </p:txBody>
      </p:sp>
      <p:sp>
        <p:nvSpPr>
          <p:cNvPr id="155678" name="Text Box 30"/>
          <p:cNvSpPr txBox="1">
            <a:spLocks noChangeArrowheads="1"/>
          </p:cNvSpPr>
          <p:nvPr/>
        </p:nvSpPr>
        <p:spPr bwMode="auto">
          <a:xfrm>
            <a:off x="8763000" y="4381501"/>
            <a:ext cx="9271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</a:rPr>
              <a:t>| 1B </a:t>
            </a:r>
          </a:p>
        </p:txBody>
      </p:sp>
      <p:sp>
        <p:nvSpPr>
          <p:cNvPr id="155679" name="Text Box 31"/>
          <p:cNvSpPr txBox="1">
            <a:spLocks noChangeArrowheads="1"/>
          </p:cNvSpPr>
          <p:nvPr/>
        </p:nvSpPr>
        <p:spPr bwMode="auto">
          <a:xfrm>
            <a:off x="6248400" y="4851401"/>
            <a:ext cx="16637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</a:rPr>
              <a:t>A::= 0S</a:t>
            </a:r>
          </a:p>
        </p:txBody>
      </p:sp>
      <p:sp>
        <p:nvSpPr>
          <p:cNvPr id="155680" name="Text Box 32"/>
          <p:cNvSpPr txBox="1">
            <a:spLocks noChangeArrowheads="1"/>
          </p:cNvSpPr>
          <p:nvPr/>
        </p:nvSpPr>
        <p:spPr bwMode="auto">
          <a:xfrm>
            <a:off x="6261100" y="5295901"/>
            <a:ext cx="16637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</a:rPr>
              <a:t>B::= 1S</a:t>
            </a:r>
          </a:p>
        </p:txBody>
      </p:sp>
      <p:sp useBgFill="1">
        <p:nvSpPr>
          <p:cNvPr id="155681" name="Rectangle 33"/>
          <p:cNvSpPr>
            <a:spLocks noChangeArrowheads="1"/>
          </p:cNvSpPr>
          <p:nvPr/>
        </p:nvSpPr>
        <p:spPr bwMode="auto">
          <a:xfrm>
            <a:off x="7291388" y="4916488"/>
            <a:ext cx="304800" cy="431800"/>
          </a:xfrm>
          <a:prstGeom prst="rect">
            <a:avLst/>
          </a:prstGeom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 useBgFill="1">
        <p:nvSpPr>
          <p:cNvPr id="155682" name="Rectangle 34"/>
          <p:cNvSpPr>
            <a:spLocks noChangeArrowheads="1"/>
          </p:cNvSpPr>
          <p:nvPr/>
        </p:nvSpPr>
        <p:spPr bwMode="auto">
          <a:xfrm>
            <a:off x="7292975" y="5303838"/>
            <a:ext cx="304800" cy="431800"/>
          </a:xfrm>
          <a:prstGeom prst="rect">
            <a:avLst/>
          </a:prstGeom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1035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556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556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556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556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556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556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1556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1556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1556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1556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1556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1556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1556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1556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1556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 nodeType="clickPar">
                      <p:stCondLst>
                        <p:cond delay="indefinite"/>
                      </p:stCondLst>
                      <p:childTnLst>
                        <p:par>
                          <p:cTn id="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8" dur="500"/>
                                        <p:tgtEl>
                                          <p:spTgt spid="1556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1" dur="500"/>
                                        <p:tgtEl>
                                          <p:spTgt spid="1556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 nodeType="clickPar">
                      <p:stCondLst>
                        <p:cond delay="indefinite"/>
                      </p:stCondLst>
                      <p:childTnLst>
                        <p:par>
                          <p:cTn id="7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6" dur="500"/>
                                        <p:tgtEl>
                                          <p:spTgt spid="1556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9" dur="500"/>
                                        <p:tgtEl>
                                          <p:spTgt spid="1556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 nodeType="clickPar">
                      <p:stCondLst>
                        <p:cond delay="indefinite"/>
                      </p:stCondLst>
                      <p:childTnLst>
                        <p:par>
                          <p:cTn id="8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4" dur="500"/>
                                        <p:tgtEl>
                                          <p:spTgt spid="1556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1556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 nodeType="clickPar">
                      <p:stCondLst>
                        <p:cond delay="indefinite"/>
                      </p:stCondLst>
                      <p:childTnLst>
                        <p:par>
                          <p:cTn id="8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6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2" dur="500"/>
                                        <p:tgtEl>
                                          <p:spTgt spid="1556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 nodeType="clickPar">
                      <p:stCondLst>
                        <p:cond delay="indefinite"/>
                      </p:stCondLst>
                      <p:childTnLst>
                        <p:par>
                          <p:cTn id="9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7" dur="500"/>
                                        <p:tgtEl>
                                          <p:spTgt spid="1556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 nodeType="clickPar">
                      <p:stCondLst>
                        <p:cond delay="indefinite"/>
                      </p:stCondLst>
                      <p:childTnLst>
                        <p:par>
                          <p:cTn id="9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2" dur="500"/>
                                        <p:tgtEl>
                                          <p:spTgt spid="1556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 nodeType="clickPar">
                      <p:stCondLst>
                        <p:cond delay="indefinite"/>
                      </p:stCondLst>
                      <p:childTnLst>
                        <p:par>
                          <p:cTn id="10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7" dur="500"/>
                                        <p:tgtEl>
                                          <p:spTgt spid="1556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 nodeType="clickPar">
                      <p:stCondLst>
                        <p:cond delay="indefinite"/>
                      </p:stCondLst>
                      <p:childTnLst>
                        <p:par>
                          <p:cTn id="10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2" dur="500"/>
                                        <p:tgtEl>
                                          <p:spTgt spid="1556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 nodeType="clickPar">
                      <p:stCondLst>
                        <p:cond delay="indefinite"/>
                      </p:stCondLst>
                      <p:childTnLst>
                        <p:par>
                          <p:cTn id="1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7" dur="500"/>
                                        <p:tgtEl>
                                          <p:spTgt spid="1556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 nodeType="clickPar">
                      <p:stCondLst>
                        <p:cond delay="indefinite"/>
                      </p:stCondLst>
                      <p:childTnLst>
                        <p:par>
                          <p:cTn id="1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2" dur="500"/>
                                        <p:tgtEl>
                                          <p:spTgt spid="1556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 nodeType="clickPar">
                      <p:stCondLst>
                        <p:cond delay="indefinite"/>
                      </p:stCondLst>
                      <p:childTnLst>
                        <p:par>
                          <p:cTn id="1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7" dur="500"/>
                                        <p:tgtEl>
                                          <p:spTgt spid="1556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5652" grpId="0"/>
      <p:bldP spid="155653" grpId="0"/>
      <p:bldP spid="155654" grpId="0" animBg="1"/>
      <p:bldP spid="155656" grpId="0"/>
      <p:bldP spid="155657" grpId="0"/>
      <p:bldP spid="155658" grpId="0" animBg="1"/>
      <p:bldP spid="155659" grpId="0" animBg="1"/>
      <p:bldP spid="155660" grpId="0" animBg="1"/>
      <p:bldP spid="155669" grpId="0"/>
      <p:bldP spid="155670" grpId="0"/>
      <p:bldP spid="155671" grpId="0"/>
      <p:bldP spid="155672" grpId="0"/>
      <p:bldP spid="155673" grpId="0"/>
      <p:bldP spid="155674" grpId="0"/>
      <p:bldP spid="155676" grpId="0"/>
      <p:bldP spid="155677" grpId="0"/>
      <p:bldP spid="155678" grpId="0"/>
      <p:bldP spid="155679" grpId="0"/>
      <p:bldP spid="155680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4F8DB5D-3647-2940-9FC3-D39A2BBC8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E8081-9BD5-4D7C-946C-6E41C6C19654}" type="slidenum">
              <a:rPr lang="zh-CN" altLang="en-US" smtClean="0"/>
              <a:t>38</a:t>
            </a:fld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AA3A664-D6D1-3043-83B1-E25462A78197}"/>
              </a:ext>
            </a:extLst>
          </p:cNvPr>
          <p:cNvSpPr txBox="1"/>
          <p:nvPr/>
        </p:nvSpPr>
        <p:spPr>
          <a:xfrm>
            <a:off x="1827644" y="257465"/>
            <a:ext cx="992716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4400" dirty="0">
                <a:latin typeface="SimHei" panose="02010609060101010101" pitchFamily="49" charset="-122"/>
                <a:ea typeface="SimHei" panose="02010609060101010101" pitchFamily="49" charset="-122"/>
              </a:rPr>
              <a:t>词法分析器的设计示例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97BD00F-04CA-E849-AF0A-EF748E4F5F63}"/>
              </a:ext>
            </a:extLst>
          </p:cNvPr>
          <p:cNvSpPr txBox="1"/>
          <p:nvPr/>
        </p:nvSpPr>
        <p:spPr>
          <a:xfrm>
            <a:off x="489040" y="1091335"/>
            <a:ext cx="1054212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indent="-571500">
              <a:buClr>
                <a:srgbClr val="011893"/>
              </a:buClr>
              <a:buSzPct val="110000"/>
              <a:buFont typeface="Wingdings" pitchFamily="2" charset="2"/>
              <a:buChar char="n"/>
            </a:pPr>
            <a:r>
              <a:rPr kumimoji="1" lang="zh-CN" altLang="en-US" sz="3600" dirty="0">
                <a:latin typeface="SimHei" panose="02010609060101010101" pitchFamily="49" charset="-122"/>
                <a:ea typeface="SimHei" panose="02010609060101010101" pitchFamily="49" charset="-122"/>
              </a:rPr>
              <a:t>助忆符</a:t>
            </a:r>
          </a:p>
          <a:p>
            <a:pPr marL="342900">
              <a:buClr>
                <a:srgbClr val="011893"/>
              </a:buClr>
              <a:buSzPct val="110000"/>
            </a:pPr>
            <a:r>
              <a:rPr kumimoji="1" lang="zh-CN" altLang="en-US" sz="3600" dirty="0">
                <a:latin typeface="SimHei" panose="02010609060101010101" pitchFamily="49" charset="-122"/>
                <a:ea typeface="SimHei" panose="02010609060101010101" pitchFamily="49" charset="-122"/>
              </a:rPr>
              <a:t>直接用编码表示不便于记忆，因此用助忆符来表示编码。</a:t>
            </a:r>
            <a:endParaRPr kumimoji="1" lang="en-US" altLang="zh-CN" sz="3600" dirty="0">
              <a:solidFill>
                <a:srgbClr val="C00000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72495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8DB20431-E4C1-5E44-A492-BC5177DBF6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E8081-9BD5-4D7C-946C-6E41C6C19654}" type="slidenum">
              <a:rPr lang="zh-CN" altLang="en-US" smtClean="0"/>
              <a:t>39</a:t>
            </a:fld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158FBDD-11E4-6142-A3FD-AE57E5E1A5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6142" y="265151"/>
            <a:ext cx="8584763" cy="5919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799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8308188B-82FE-3C48-A48E-705021619C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E8081-9BD5-4D7C-946C-6E41C6C19654}" type="slidenum">
              <a:rPr lang="zh-CN" altLang="en-US" smtClean="0"/>
              <a:t>4</a:t>
            </a:fld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E1FA048-6416-2048-983B-56C26C096846}"/>
              </a:ext>
            </a:extLst>
          </p:cNvPr>
          <p:cNvSpPr txBox="1"/>
          <p:nvPr/>
        </p:nvSpPr>
        <p:spPr>
          <a:xfrm>
            <a:off x="1827644" y="257465"/>
            <a:ext cx="992716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4400" dirty="0">
                <a:latin typeface="SimHei" panose="02010609060101010101" pitchFamily="49" charset="-122"/>
                <a:ea typeface="SimHei" panose="02010609060101010101" pitchFamily="49" charset="-122"/>
              </a:rPr>
              <a:t>第三章 词法分析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653ED18-86EE-2F4A-BE77-A116FF62C764}"/>
              </a:ext>
            </a:extLst>
          </p:cNvPr>
          <p:cNvSpPr txBox="1"/>
          <p:nvPr/>
        </p:nvSpPr>
        <p:spPr>
          <a:xfrm>
            <a:off x="489041" y="1091335"/>
            <a:ext cx="10511894" cy="4707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indent="-571500">
              <a:lnSpc>
                <a:spcPct val="150000"/>
              </a:lnSpc>
              <a:buClr>
                <a:srgbClr val="011893"/>
              </a:buClr>
              <a:buSzPct val="110000"/>
              <a:buFont typeface="Wingdings" pitchFamily="2" charset="2"/>
              <a:buChar char="n"/>
            </a:pPr>
            <a:r>
              <a:rPr kumimoji="1" lang="zh-CN" altLang="en-US" sz="3600" dirty="0">
                <a:solidFill>
                  <a:srgbClr val="C000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词法分析</a:t>
            </a:r>
            <a:r>
              <a:rPr kumimoji="1" lang="zh-CN" altLang="en-US" sz="3600" dirty="0">
                <a:latin typeface="SimHei" panose="02010609060101010101" pitchFamily="49" charset="-122"/>
                <a:ea typeface="SimHei" panose="02010609060101010101" pitchFamily="49" charset="-122"/>
              </a:rPr>
              <a:t>的任务</a:t>
            </a:r>
          </a:p>
          <a:p>
            <a:pPr marL="1371600" lvl="1" indent="-571500">
              <a:lnSpc>
                <a:spcPct val="150000"/>
              </a:lnSpc>
              <a:buClr>
                <a:srgbClr val="011893"/>
              </a:buClr>
              <a:buSzPct val="110000"/>
              <a:buFont typeface="Wingdings" pitchFamily="2" charset="2"/>
              <a:buChar char="p"/>
            </a:pPr>
            <a:r>
              <a:rPr kumimoji="1" lang="zh-CN" altLang="en-US" sz="3200" dirty="0">
                <a:latin typeface="SimHei" panose="02010609060101010101" pitchFamily="49" charset="-122"/>
                <a:ea typeface="SimHei" panose="02010609060101010101" pitchFamily="49" charset="-122"/>
              </a:rPr>
              <a:t>从左至右逐个字符地对源程序进行扫描，产生一个个单词符号</a:t>
            </a:r>
          </a:p>
          <a:p>
            <a:pPr marL="914400" indent="-571500">
              <a:lnSpc>
                <a:spcPct val="150000"/>
              </a:lnSpc>
              <a:buClr>
                <a:srgbClr val="011893"/>
              </a:buClr>
              <a:buSzPct val="110000"/>
              <a:buFont typeface="Wingdings" pitchFamily="2" charset="2"/>
              <a:buChar char="n"/>
            </a:pPr>
            <a:r>
              <a:rPr kumimoji="1" lang="zh-CN" altLang="en-US" sz="3600" dirty="0">
                <a:solidFill>
                  <a:srgbClr val="C000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词法分析器 </a:t>
            </a:r>
            <a:r>
              <a:rPr kumimoji="1" lang="en-US" altLang="zh-CN" sz="3600" dirty="0">
                <a:latin typeface="SimHei" panose="02010609060101010101" pitchFamily="49" charset="-122"/>
                <a:ea typeface="SimHei" panose="02010609060101010101" pitchFamily="49" charset="-122"/>
              </a:rPr>
              <a:t>(</a:t>
            </a:r>
            <a:r>
              <a:rPr kumimoji="1" lang="en" altLang="zh-CN" sz="3600" dirty="0"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Lexical Analyzer</a:t>
            </a:r>
            <a:r>
              <a:rPr kumimoji="1" lang="en" altLang="zh-CN" sz="3600" dirty="0">
                <a:latin typeface="SimHei" panose="02010609060101010101" pitchFamily="49" charset="-122"/>
                <a:ea typeface="SimHei" panose="02010609060101010101" pitchFamily="49" charset="-122"/>
              </a:rPr>
              <a:t>) </a:t>
            </a:r>
            <a:r>
              <a:rPr kumimoji="1" lang="zh-CN" altLang="en-US" sz="3600" dirty="0">
                <a:latin typeface="SimHei" panose="02010609060101010101" pitchFamily="49" charset="-122"/>
                <a:ea typeface="SimHei" panose="02010609060101010101" pitchFamily="49" charset="-122"/>
              </a:rPr>
              <a:t>又称</a:t>
            </a:r>
            <a:r>
              <a:rPr kumimoji="1" lang="zh-CN" altLang="en-US" sz="3600" dirty="0">
                <a:solidFill>
                  <a:srgbClr val="C000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扫描器</a:t>
            </a:r>
            <a:r>
              <a:rPr kumimoji="1" lang="zh-CN" altLang="en-US" sz="3600" dirty="0">
                <a:latin typeface="SimHei" panose="02010609060101010101" pitchFamily="49" charset="-122"/>
                <a:ea typeface="SimHei" panose="02010609060101010101" pitchFamily="49" charset="-122"/>
              </a:rPr>
              <a:t> </a:t>
            </a:r>
            <a:r>
              <a:rPr kumimoji="1" lang="en-US" altLang="zh-CN" sz="3600" dirty="0">
                <a:latin typeface="SimHei" panose="02010609060101010101" pitchFamily="49" charset="-122"/>
                <a:ea typeface="SimHei" panose="02010609060101010101" pitchFamily="49" charset="-122"/>
              </a:rPr>
              <a:t>(</a:t>
            </a:r>
            <a:r>
              <a:rPr kumimoji="1" lang="en" altLang="zh-CN" sz="3600" dirty="0"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Scanner</a:t>
            </a:r>
            <a:r>
              <a:rPr kumimoji="1" lang="en" altLang="zh-CN" sz="3600" dirty="0">
                <a:latin typeface="SimHei" panose="02010609060101010101" pitchFamily="49" charset="-122"/>
                <a:ea typeface="SimHei" panose="02010609060101010101" pitchFamily="49" charset="-122"/>
              </a:rPr>
              <a:t>)</a:t>
            </a:r>
          </a:p>
          <a:p>
            <a:pPr marL="1371600" lvl="1" indent="-571500">
              <a:lnSpc>
                <a:spcPct val="150000"/>
              </a:lnSpc>
              <a:buClr>
                <a:srgbClr val="011893"/>
              </a:buClr>
              <a:buSzPct val="110000"/>
              <a:buFont typeface="Wingdings" pitchFamily="2" charset="2"/>
              <a:buChar char="p"/>
            </a:pPr>
            <a:r>
              <a:rPr kumimoji="1" lang="zh-CN" altLang="en-US" sz="3200" dirty="0">
                <a:latin typeface="SimHei" panose="02010609060101010101" pitchFamily="49" charset="-122"/>
                <a:ea typeface="SimHei" panose="02010609060101010101" pitchFamily="49" charset="-122"/>
              </a:rPr>
              <a:t>执行词法分析的程序</a:t>
            </a:r>
            <a:endParaRPr kumimoji="1" lang="zh-CN" altLang="en-US" sz="3200" dirty="0">
              <a:solidFill>
                <a:srgbClr val="C00000"/>
              </a:solidFill>
              <a:latin typeface="Times New Roman" panose="02020603050405020304" pitchFamily="18" charset="0"/>
              <a:ea typeface="SimHei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3480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2BE4E10C-77F8-F04B-871B-22D4AB1C4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E8081-9BD5-4D7C-946C-6E41C6C19654}" type="slidenum">
              <a:rPr lang="zh-CN" altLang="en-US" smtClean="0"/>
              <a:t>40</a:t>
            </a:fld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3A6F46C-4C54-914B-98BB-AF20B10CA4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4652" y="285889"/>
            <a:ext cx="5707555" cy="6099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77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D4AB58D1-90D4-0944-B016-3617B33CCC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E8081-9BD5-4D7C-946C-6E41C6C19654}" type="slidenum">
              <a:rPr lang="zh-CN" altLang="en-US" smtClean="0"/>
              <a:t>41</a:t>
            </a:fld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78A5218-2A3C-FA44-84D0-85EB1B8762E9}"/>
              </a:ext>
            </a:extLst>
          </p:cNvPr>
          <p:cNvSpPr txBox="1"/>
          <p:nvPr/>
        </p:nvSpPr>
        <p:spPr>
          <a:xfrm>
            <a:off x="1827644" y="257465"/>
            <a:ext cx="992716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4400" dirty="0">
                <a:latin typeface="SimHei" panose="02010609060101010101" pitchFamily="49" charset="-122"/>
                <a:ea typeface="SimHei" panose="02010609060101010101" pitchFamily="49" charset="-122"/>
              </a:rPr>
              <a:t>几点限制</a:t>
            </a:r>
            <a:r>
              <a:rPr kumimoji="1" lang="en-US" altLang="zh-CN" sz="4400" dirty="0">
                <a:latin typeface="SimHei" panose="02010609060101010101" pitchFamily="49" charset="-122"/>
                <a:ea typeface="SimHei" panose="02010609060101010101" pitchFamily="49" charset="-122"/>
              </a:rPr>
              <a:t>——</a:t>
            </a:r>
            <a:r>
              <a:rPr kumimoji="1" lang="zh-CN" altLang="en-US" sz="4400" dirty="0">
                <a:latin typeface="SimHei" panose="02010609060101010101" pitchFamily="49" charset="-122"/>
                <a:ea typeface="SimHei" panose="02010609060101010101" pitchFamily="49" charset="-122"/>
              </a:rPr>
              <a:t>不必使用超前搜索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42F818B-8A87-D749-BE0A-0D7403ABDAFB}"/>
              </a:ext>
            </a:extLst>
          </p:cNvPr>
          <p:cNvSpPr txBox="1"/>
          <p:nvPr/>
        </p:nvSpPr>
        <p:spPr>
          <a:xfrm>
            <a:off x="489040" y="1091335"/>
            <a:ext cx="1151489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indent="-571500">
              <a:buClr>
                <a:srgbClr val="011893"/>
              </a:buClr>
              <a:buSzPct val="110000"/>
              <a:buFont typeface="Wingdings" pitchFamily="2" charset="2"/>
              <a:buChar char="n"/>
            </a:pPr>
            <a:r>
              <a:rPr kumimoji="1" lang="zh-CN" altLang="en-US" sz="3600" dirty="0">
                <a:solidFill>
                  <a:srgbClr val="C000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所有基本字都是保留字</a:t>
            </a:r>
            <a:r>
              <a:rPr kumimoji="1" lang="zh-CN" altLang="en-US" sz="3600" dirty="0">
                <a:latin typeface="SimHei" panose="02010609060101010101" pitchFamily="49" charset="-122"/>
                <a:ea typeface="SimHei" panose="02010609060101010101" pitchFamily="49" charset="-122"/>
              </a:rPr>
              <a:t>；用户不能用它们作自己的标识符 </a:t>
            </a:r>
            <a:endParaRPr kumimoji="1" lang="en-US" altLang="zh-CN" sz="3600" dirty="0"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 marL="914400" indent="-571500">
              <a:buClr>
                <a:srgbClr val="011893"/>
              </a:buClr>
              <a:buSzPct val="110000"/>
              <a:buFont typeface="Wingdings" pitchFamily="2" charset="2"/>
              <a:buChar char="n"/>
            </a:pPr>
            <a:r>
              <a:rPr kumimoji="1" lang="zh-CN" altLang="en-US" sz="3600" dirty="0">
                <a:solidFill>
                  <a:srgbClr val="C000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基本字作为特殊的标识符来处理</a:t>
            </a:r>
            <a:r>
              <a:rPr kumimoji="1" lang="zh-CN" altLang="en-US" sz="3600" dirty="0">
                <a:latin typeface="SimHei" panose="02010609060101010101" pitchFamily="49" charset="-122"/>
                <a:ea typeface="SimHei" panose="02010609060101010101" pitchFamily="49" charset="-122"/>
              </a:rPr>
              <a:t>，使用保留字表 </a:t>
            </a:r>
            <a:endParaRPr kumimoji="1" lang="en-US" altLang="zh-CN" sz="3600" dirty="0"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 marL="914400" indent="-571500">
              <a:buClr>
                <a:srgbClr val="011893"/>
              </a:buClr>
              <a:buSzPct val="110000"/>
              <a:buFont typeface="Wingdings" pitchFamily="2" charset="2"/>
              <a:buChar char="n"/>
            </a:pPr>
            <a:r>
              <a:rPr kumimoji="1" lang="zh-CN" altLang="en-US" sz="3600" dirty="0">
                <a:latin typeface="SimHei" panose="02010609060101010101" pitchFamily="49" charset="-122"/>
                <a:ea typeface="SimHei" panose="02010609060101010101" pitchFamily="49" charset="-122"/>
              </a:rPr>
              <a:t>如果基本字、标识符和常数</a:t>
            </a:r>
            <a:r>
              <a:rPr kumimoji="1" lang="en-US" altLang="zh-CN" sz="3600" dirty="0">
                <a:latin typeface="SimHei" panose="02010609060101010101" pitchFamily="49" charset="-122"/>
                <a:ea typeface="SimHei" panose="02010609060101010101" pitchFamily="49" charset="-122"/>
              </a:rPr>
              <a:t>(</a:t>
            </a:r>
            <a:r>
              <a:rPr kumimoji="1" lang="zh-CN" altLang="en-US" sz="3600" dirty="0">
                <a:latin typeface="SimHei" panose="02010609060101010101" pitchFamily="49" charset="-122"/>
                <a:ea typeface="SimHei" panose="02010609060101010101" pitchFamily="49" charset="-122"/>
              </a:rPr>
              <a:t>或标号</a:t>
            </a:r>
            <a:r>
              <a:rPr kumimoji="1" lang="en-US" altLang="zh-CN" sz="3600" dirty="0">
                <a:latin typeface="SimHei" panose="02010609060101010101" pitchFamily="49" charset="-122"/>
                <a:ea typeface="SimHei" panose="02010609060101010101" pitchFamily="49" charset="-122"/>
              </a:rPr>
              <a:t>)</a:t>
            </a:r>
            <a:r>
              <a:rPr kumimoji="1" lang="zh-CN" altLang="en-US" sz="3600" dirty="0">
                <a:latin typeface="SimHei" panose="02010609060101010101" pitchFamily="49" charset="-122"/>
                <a:ea typeface="SimHei" panose="02010609060101010101" pitchFamily="49" charset="-122"/>
              </a:rPr>
              <a:t>之间没有确定的运算符或界符作间隔，则必须</a:t>
            </a:r>
            <a:r>
              <a:rPr kumimoji="1" lang="zh-CN" altLang="en-US" sz="3600" dirty="0">
                <a:solidFill>
                  <a:srgbClr val="C000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使用一个空白符作间隔</a:t>
            </a:r>
          </a:p>
          <a:p>
            <a:pPr marL="1257300" lvl="2">
              <a:buClr>
                <a:srgbClr val="011893"/>
              </a:buClr>
              <a:buSzPct val="110000"/>
            </a:pPr>
            <a:r>
              <a:rPr kumimoji="1" lang="en" altLang="zh-CN" sz="3600" dirty="0">
                <a:latin typeface="SimHei" panose="02010609060101010101" pitchFamily="49" charset="-122"/>
                <a:ea typeface="SimHei" panose="02010609060101010101" pitchFamily="49" charset="-122"/>
              </a:rPr>
              <a:t>DO99K=1 </a:t>
            </a:r>
            <a:r>
              <a:rPr kumimoji="1" lang="zh-CN" altLang="en" sz="3600" dirty="0">
                <a:latin typeface="SimHei" panose="02010609060101010101" pitchFamily="49" charset="-122"/>
                <a:ea typeface="SimHei" panose="02010609060101010101" pitchFamily="49" charset="-122"/>
              </a:rPr>
              <a:t>， </a:t>
            </a:r>
            <a:r>
              <a:rPr kumimoji="1" lang="en" altLang="zh-CN" sz="3600" dirty="0">
                <a:latin typeface="SimHei" panose="02010609060101010101" pitchFamily="49" charset="-122"/>
                <a:ea typeface="SimHei" panose="02010609060101010101" pitchFamily="49" charset="-122"/>
              </a:rPr>
              <a:t>10</a:t>
            </a:r>
          </a:p>
          <a:p>
            <a:pPr marL="1257300" lvl="2">
              <a:buClr>
                <a:srgbClr val="011893"/>
              </a:buClr>
              <a:buSzPct val="110000"/>
            </a:pPr>
            <a:r>
              <a:rPr kumimoji="1" lang="zh-CN" altLang="en-US" sz="3600" dirty="0">
                <a:latin typeface="SimHei" panose="02010609060101010101" pitchFamily="49" charset="-122"/>
                <a:ea typeface="SimHei" panose="02010609060101010101" pitchFamily="49" charset="-122"/>
              </a:rPr>
              <a:t>要写成  </a:t>
            </a:r>
            <a:r>
              <a:rPr kumimoji="1" lang="en" altLang="zh-CN" sz="3600" dirty="0">
                <a:latin typeface="SimHei" panose="02010609060101010101" pitchFamily="49" charset="-122"/>
                <a:ea typeface="SimHei" panose="02010609060101010101" pitchFamily="49" charset="-122"/>
              </a:rPr>
              <a:t>DO 99 K=1 </a:t>
            </a:r>
            <a:r>
              <a:rPr kumimoji="1" lang="zh-CN" altLang="en" sz="3600" dirty="0">
                <a:latin typeface="SimHei" panose="02010609060101010101" pitchFamily="49" charset="-122"/>
                <a:ea typeface="SimHei" panose="02010609060101010101" pitchFamily="49" charset="-122"/>
              </a:rPr>
              <a:t>， </a:t>
            </a:r>
            <a:r>
              <a:rPr kumimoji="1" lang="en" altLang="zh-CN" sz="3600" dirty="0">
                <a:latin typeface="SimHei" panose="02010609060101010101" pitchFamily="49" charset="-122"/>
                <a:ea typeface="SimHei" panose="02010609060101010101" pitchFamily="49" charset="-122"/>
              </a:rPr>
              <a:t>10</a:t>
            </a:r>
            <a:endParaRPr kumimoji="1" lang="en-US" altLang="zh-CN" sz="3600" dirty="0">
              <a:solidFill>
                <a:srgbClr val="C00000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75525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CAE060FF-F628-F145-B01D-7AD9CE7BE1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E8081-9BD5-4D7C-946C-6E41C6C19654}" type="slidenum">
              <a:rPr lang="zh-CN" altLang="en-US" smtClean="0"/>
              <a:t>42</a:t>
            </a:fld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CA25A8B-5455-C04C-A5E8-D3286EB65A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4652" y="285889"/>
            <a:ext cx="5707555" cy="609949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4B4D3AC7-AAEE-AA44-97B7-E8CF94B3BDA4}"/>
              </a:ext>
            </a:extLst>
          </p:cNvPr>
          <p:cNvSpPr txBox="1"/>
          <p:nvPr/>
        </p:nvSpPr>
        <p:spPr>
          <a:xfrm>
            <a:off x="6484444" y="4997668"/>
            <a:ext cx="5707556" cy="95410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457200" indent="-457200">
              <a:buFont typeface="Wingdings" pitchFamily="2" charset="2"/>
              <a:buChar char="l"/>
            </a:pPr>
            <a:r>
              <a:rPr kumimoji="1" lang="zh-CN" altLang="en-US" sz="2800" dirty="0">
                <a:latin typeface="SimHei" panose="02010609060101010101" pitchFamily="49" charset="-122"/>
                <a:ea typeface="SimHei" panose="02010609060101010101" pitchFamily="49" charset="-122"/>
              </a:rPr>
              <a:t>状态转换图的实现思想：</a:t>
            </a:r>
            <a:r>
              <a:rPr kumimoji="1" lang="zh-CN" altLang="en-US" sz="2800" dirty="0">
                <a:solidFill>
                  <a:srgbClr val="C000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每个状态结点对应一小段程序</a:t>
            </a:r>
          </a:p>
        </p:txBody>
      </p:sp>
    </p:spTree>
    <p:extLst>
      <p:ext uri="{BB962C8B-B14F-4D97-AF65-F5344CB8AC3E}">
        <p14:creationId xmlns:p14="http://schemas.microsoft.com/office/powerpoint/2010/main" val="2643565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EB07305C-E534-1C4E-B4A9-6A32737FB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E8081-9BD5-4D7C-946C-6E41C6C19654}" type="slidenum">
              <a:rPr lang="zh-CN" altLang="en-US" smtClean="0"/>
              <a:t>43</a:t>
            </a:fld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C1E1A08-DF08-E146-878E-B00E5DA1FA19}"/>
              </a:ext>
            </a:extLst>
          </p:cNvPr>
          <p:cNvSpPr txBox="1"/>
          <p:nvPr/>
        </p:nvSpPr>
        <p:spPr>
          <a:xfrm>
            <a:off x="1827644" y="257465"/>
            <a:ext cx="992716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4400" dirty="0">
                <a:latin typeface="SimHei" panose="02010609060101010101" pitchFamily="49" charset="-122"/>
                <a:ea typeface="SimHei" panose="02010609060101010101" pitchFamily="49" charset="-122"/>
              </a:rPr>
              <a:t>状态转换图的实现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D910CA4-6D39-2849-B1A7-6457F733F986}"/>
              </a:ext>
            </a:extLst>
          </p:cNvPr>
          <p:cNvSpPr txBox="1"/>
          <p:nvPr/>
        </p:nvSpPr>
        <p:spPr>
          <a:xfrm>
            <a:off x="489040" y="1091335"/>
            <a:ext cx="1151489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indent="-571500">
              <a:buClr>
                <a:srgbClr val="011893"/>
              </a:buClr>
              <a:buSzPct val="110000"/>
              <a:buFont typeface="Wingdings" pitchFamily="2" charset="2"/>
              <a:buChar char="n"/>
            </a:pPr>
            <a:r>
              <a:rPr kumimoji="1" lang="zh-CN" altLang="en-US" sz="3600" dirty="0">
                <a:latin typeface="SimHei" panose="02010609060101010101" pitchFamily="49" charset="-122"/>
                <a:ea typeface="SimHei" panose="02010609060101010101" pitchFamily="49" charset="-122"/>
              </a:rPr>
              <a:t>思想：每个状态结点对应一小段程序 </a:t>
            </a:r>
            <a:endParaRPr kumimoji="1" lang="en-US" altLang="zh-CN" sz="3600" dirty="0"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 marL="914400" indent="-571500">
              <a:buClr>
                <a:srgbClr val="011893"/>
              </a:buClr>
              <a:buSzPct val="110000"/>
              <a:buFont typeface="Wingdings" pitchFamily="2" charset="2"/>
              <a:buChar char="n"/>
            </a:pPr>
            <a:r>
              <a:rPr kumimoji="1" lang="zh-CN" altLang="en-US" sz="3600" dirty="0">
                <a:latin typeface="SimHei" panose="02010609060101010101" pitchFamily="49" charset="-122"/>
                <a:ea typeface="SimHei" panose="02010609060101010101" pitchFamily="49" charset="-122"/>
              </a:rPr>
              <a:t>具体方法</a:t>
            </a:r>
          </a:p>
          <a:p>
            <a:pPr marL="342900">
              <a:buClr>
                <a:srgbClr val="011893"/>
              </a:buClr>
              <a:buSzPct val="110000"/>
            </a:pPr>
            <a:r>
              <a:rPr kumimoji="1" lang="en-US" altLang="zh-CN" sz="3600" dirty="0">
                <a:latin typeface="SimHei" panose="02010609060101010101" pitchFamily="49" charset="-122"/>
                <a:ea typeface="SimHei" panose="02010609060101010101" pitchFamily="49" charset="-122"/>
              </a:rPr>
              <a:t>	1) </a:t>
            </a:r>
            <a:r>
              <a:rPr kumimoji="1" lang="zh-CN" altLang="en-US" sz="3600" dirty="0">
                <a:latin typeface="SimHei" panose="02010609060101010101" pitchFamily="49" charset="-122"/>
                <a:ea typeface="SimHei" panose="02010609060101010101" pitchFamily="49" charset="-122"/>
              </a:rPr>
              <a:t>对</a:t>
            </a:r>
            <a:r>
              <a:rPr kumimoji="1" lang="zh-CN" altLang="en-US" sz="3600" dirty="0">
                <a:solidFill>
                  <a:srgbClr val="C000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不含回路的分叉结点</a:t>
            </a:r>
            <a:r>
              <a:rPr kumimoji="1" lang="zh-CN" altLang="en-US" sz="3600" dirty="0">
                <a:latin typeface="SimHei" panose="02010609060101010101" pitchFamily="49" charset="-122"/>
                <a:ea typeface="SimHei" panose="02010609060101010101" pitchFamily="49" charset="-122"/>
              </a:rPr>
              <a:t>，可用一个</a:t>
            </a:r>
            <a:r>
              <a:rPr kumimoji="1" lang="en" altLang="zh-CN" sz="3600" dirty="0">
                <a:solidFill>
                  <a:srgbClr val="011893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CASE</a:t>
            </a:r>
            <a:r>
              <a:rPr kumimoji="1" lang="zh-CN" altLang="en-US" sz="3600" dirty="0">
                <a:latin typeface="SimHei" panose="02010609060101010101" pitchFamily="49" charset="-122"/>
                <a:ea typeface="SimHei" panose="02010609060101010101" pitchFamily="49" charset="-122"/>
              </a:rPr>
              <a:t>语句或一组</a:t>
            </a:r>
            <a:r>
              <a:rPr kumimoji="1" lang="en" altLang="zh-CN" sz="3600" dirty="0">
                <a:solidFill>
                  <a:srgbClr val="011893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IF-THEN-ELSE</a:t>
            </a:r>
            <a:r>
              <a:rPr kumimoji="1" lang="zh-CN" altLang="en-US" sz="3600" dirty="0">
                <a:latin typeface="SimHei" panose="02010609060101010101" pitchFamily="49" charset="-122"/>
                <a:ea typeface="SimHei" panose="02010609060101010101" pitchFamily="49" charset="-122"/>
              </a:rPr>
              <a:t>语句实现</a:t>
            </a:r>
            <a:endParaRPr kumimoji="1" lang="en-US" altLang="zh-CN" sz="3600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A75BD13-9B1A-8849-9D04-AF0404720B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1423" y="3458342"/>
            <a:ext cx="2476342" cy="241594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AC5D4A4-C706-9249-BA0F-34FA5861BD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4376" y="3150881"/>
            <a:ext cx="4653017" cy="3030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623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EFC9E1DD-CD67-994E-B08B-FE664DD70F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E8081-9BD5-4D7C-946C-6E41C6C19654}" type="slidenum">
              <a:rPr lang="zh-CN" altLang="en-US" smtClean="0"/>
              <a:t>44</a:t>
            </a:fld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3FD9630-DD0E-E14C-BF0D-9840982106CC}"/>
              </a:ext>
            </a:extLst>
          </p:cNvPr>
          <p:cNvSpPr txBox="1"/>
          <p:nvPr/>
        </p:nvSpPr>
        <p:spPr>
          <a:xfrm>
            <a:off x="1827644" y="257465"/>
            <a:ext cx="992716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4400" dirty="0">
                <a:latin typeface="SimHei" panose="02010609060101010101" pitchFamily="49" charset="-122"/>
                <a:ea typeface="SimHei" panose="02010609060101010101" pitchFamily="49" charset="-122"/>
              </a:rPr>
              <a:t>状态转换图的实现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146CF6F-B2DA-C349-9B58-246AAA357279}"/>
              </a:ext>
            </a:extLst>
          </p:cNvPr>
          <p:cNvSpPr txBox="1"/>
          <p:nvPr/>
        </p:nvSpPr>
        <p:spPr>
          <a:xfrm>
            <a:off x="489040" y="1091335"/>
            <a:ext cx="10657181" cy="18312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indent="-571500">
              <a:buClr>
                <a:srgbClr val="011893"/>
              </a:buClr>
              <a:buSzPct val="110000"/>
              <a:buFont typeface="Wingdings" pitchFamily="2" charset="2"/>
              <a:buChar char="n"/>
            </a:pPr>
            <a:r>
              <a:rPr kumimoji="1" lang="zh-CN" altLang="en-US" sz="3600" dirty="0">
                <a:latin typeface="SimHei" panose="02010609060101010101" pitchFamily="49" charset="-122"/>
                <a:ea typeface="SimHei" panose="02010609060101010101" pitchFamily="49" charset="-122"/>
              </a:rPr>
              <a:t>具体方法</a:t>
            </a:r>
          </a:p>
          <a:p>
            <a:pPr marL="342900">
              <a:spcBef>
                <a:spcPts val="600"/>
              </a:spcBef>
              <a:buClr>
                <a:srgbClr val="011893"/>
              </a:buClr>
              <a:buSzPct val="110000"/>
            </a:pPr>
            <a:r>
              <a:rPr kumimoji="1" lang="en-US" altLang="zh-CN" sz="3600" dirty="0">
                <a:latin typeface="SimHei" panose="02010609060101010101" pitchFamily="49" charset="-122"/>
                <a:ea typeface="SimHei" panose="02010609060101010101" pitchFamily="49" charset="-122"/>
              </a:rPr>
              <a:t>	2) </a:t>
            </a:r>
            <a:r>
              <a:rPr kumimoji="1" lang="zh-CN" altLang="en-US" sz="3600" dirty="0">
                <a:latin typeface="SimHei" panose="02010609060101010101" pitchFamily="49" charset="-122"/>
                <a:ea typeface="SimHei" panose="02010609060101010101" pitchFamily="49" charset="-122"/>
              </a:rPr>
              <a:t>对</a:t>
            </a:r>
            <a:r>
              <a:rPr kumimoji="1" lang="zh-CN" altLang="en-US" sz="3600" dirty="0">
                <a:solidFill>
                  <a:srgbClr val="C000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含回路的状态结点</a:t>
            </a:r>
            <a:r>
              <a:rPr kumimoji="1" lang="zh-CN" altLang="en-US" sz="3600" dirty="0">
                <a:latin typeface="SimHei" panose="02010609060101010101" pitchFamily="49" charset="-122"/>
                <a:ea typeface="SimHei" panose="02010609060101010101" pitchFamily="49" charset="-122"/>
              </a:rPr>
              <a:t>，可对应一段由</a:t>
            </a:r>
            <a:r>
              <a:rPr kumimoji="1" lang="en" altLang="zh-CN" sz="3600" dirty="0">
                <a:solidFill>
                  <a:srgbClr val="011893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WHILE</a:t>
            </a:r>
            <a:r>
              <a:rPr kumimoji="1" lang="zh-CN" altLang="en-US" sz="3600" dirty="0">
                <a:latin typeface="SimHei" panose="02010609060101010101" pitchFamily="49" charset="-122"/>
                <a:ea typeface="SimHei" panose="02010609060101010101" pitchFamily="49" charset="-122"/>
              </a:rPr>
              <a:t>结构和</a:t>
            </a:r>
            <a:r>
              <a:rPr kumimoji="1" lang="en" altLang="zh-CN" sz="3600" dirty="0">
                <a:solidFill>
                  <a:srgbClr val="011893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IF</a:t>
            </a:r>
            <a:r>
              <a:rPr kumimoji="1" lang="zh-CN" altLang="en-US" sz="3600" dirty="0">
                <a:latin typeface="SimHei" panose="02010609060101010101" pitchFamily="49" charset="-122"/>
                <a:ea typeface="SimHei" panose="02010609060101010101" pitchFamily="49" charset="-122"/>
              </a:rPr>
              <a:t>语句构成的程序</a:t>
            </a:r>
            <a:r>
              <a:rPr kumimoji="1" lang="en-US" altLang="zh-CN" sz="3600" dirty="0">
                <a:latin typeface="SimHei" panose="02010609060101010101" pitchFamily="49" charset="-122"/>
                <a:ea typeface="SimHei" panose="02010609060101010101" pitchFamily="49" charset="-122"/>
              </a:rPr>
              <a:t>.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5C16957-801E-2740-9207-016FFC06E8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046" y="3398246"/>
            <a:ext cx="4208688" cy="213622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9944ADE-A405-C94C-AA2B-D583475BF4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0883" y="3505489"/>
            <a:ext cx="6334781" cy="1650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244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EFC9E1DD-CD67-994E-B08B-FE664DD70F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E8081-9BD5-4D7C-946C-6E41C6C19654}" type="slidenum">
              <a:rPr lang="zh-CN" altLang="en-US" smtClean="0"/>
              <a:t>45</a:t>
            </a:fld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81DEB0C-5C36-E64B-AFFA-C00B562FCE67}"/>
              </a:ext>
            </a:extLst>
          </p:cNvPr>
          <p:cNvSpPr txBox="1"/>
          <p:nvPr/>
        </p:nvSpPr>
        <p:spPr>
          <a:xfrm>
            <a:off x="1827644" y="257465"/>
            <a:ext cx="992716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4400" dirty="0">
                <a:latin typeface="SimHei" panose="02010609060101010101" pitchFamily="49" charset="-122"/>
                <a:ea typeface="SimHei" panose="02010609060101010101" pitchFamily="49" charset="-122"/>
              </a:rPr>
              <a:t>状态转换图的实现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EAA9F64-794E-494A-87A6-66D3DF69F176}"/>
              </a:ext>
            </a:extLst>
          </p:cNvPr>
          <p:cNvSpPr txBox="1"/>
          <p:nvPr/>
        </p:nvSpPr>
        <p:spPr>
          <a:xfrm>
            <a:off x="489040" y="1091335"/>
            <a:ext cx="11514892" cy="24160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indent="-571500">
              <a:spcBef>
                <a:spcPts val="600"/>
              </a:spcBef>
              <a:buClr>
                <a:srgbClr val="011893"/>
              </a:buClr>
              <a:buSzPct val="110000"/>
              <a:buFont typeface="Wingdings" pitchFamily="2" charset="2"/>
              <a:buChar char="n"/>
            </a:pPr>
            <a:r>
              <a:rPr kumimoji="1" lang="zh-CN" altLang="en-US" sz="3600" dirty="0">
                <a:latin typeface="SimHei" panose="02010609060101010101" pitchFamily="49" charset="-122"/>
                <a:ea typeface="SimHei" panose="02010609060101010101" pitchFamily="49" charset="-122"/>
              </a:rPr>
              <a:t>具体方法</a:t>
            </a:r>
          </a:p>
          <a:p>
            <a:pPr marL="342900">
              <a:spcBef>
                <a:spcPts val="600"/>
              </a:spcBef>
              <a:buClr>
                <a:srgbClr val="011893"/>
              </a:buClr>
              <a:buSzPct val="110000"/>
            </a:pPr>
            <a:r>
              <a:rPr kumimoji="1" lang="en-US" altLang="zh-CN" sz="3600" dirty="0">
                <a:latin typeface="SimHei" panose="02010609060101010101" pitchFamily="49" charset="-122"/>
                <a:ea typeface="SimHei" panose="02010609060101010101" pitchFamily="49" charset="-122"/>
              </a:rPr>
              <a:t>	</a:t>
            </a:r>
            <a:r>
              <a:rPr kumimoji="1" lang="en-US" altLang="zh-CN" sz="3200" dirty="0">
                <a:latin typeface="SimHei" panose="02010609060101010101" pitchFamily="49" charset="-122"/>
                <a:ea typeface="SimHei" panose="02010609060101010101" pitchFamily="49" charset="-122"/>
              </a:rPr>
              <a:t>3)</a:t>
            </a:r>
            <a:r>
              <a:rPr kumimoji="1" lang="zh-CN" altLang="en-US" sz="3200" dirty="0">
                <a:solidFill>
                  <a:srgbClr val="C000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终态结点</a:t>
            </a:r>
            <a:r>
              <a:rPr kumimoji="1" lang="zh-CN" altLang="en-US" sz="3200" dirty="0">
                <a:latin typeface="SimHei" panose="02010609060101010101" pitchFamily="49" charset="-122"/>
                <a:ea typeface="SimHei" panose="02010609060101010101" pitchFamily="49" charset="-122"/>
              </a:rPr>
              <a:t>表示识别出某种单词符号，因此，对应语句为</a:t>
            </a:r>
            <a:endParaRPr kumimoji="1" lang="en-US" altLang="zh-CN" sz="3200" dirty="0"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 marL="342900">
              <a:spcBef>
                <a:spcPts val="600"/>
              </a:spcBef>
              <a:buClr>
                <a:srgbClr val="011893"/>
              </a:buClr>
              <a:buSzPct val="110000"/>
            </a:pPr>
            <a:r>
              <a:rPr kumimoji="1" lang="zh-CN" altLang="en-US" sz="3200" dirty="0">
                <a:latin typeface="SimHei" panose="02010609060101010101" pitchFamily="49" charset="-122"/>
                <a:ea typeface="SimHei" panose="02010609060101010101" pitchFamily="49" charset="-122"/>
              </a:rPr>
              <a:t> </a:t>
            </a:r>
            <a:r>
              <a:rPr kumimoji="1" lang="en-US" altLang="zh-CN" sz="3200" dirty="0">
                <a:solidFill>
                  <a:srgbClr val="C000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	RETURN (C </a:t>
            </a:r>
            <a:r>
              <a:rPr kumimoji="1" lang="zh-CN" altLang="en-US" sz="3200" dirty="0">
                <a:solidFill>
                  <a:srgbClr val="C000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， </a:t>
            </a:r>
            <a:r>
              <a:rPr kumimoji="1" lang="en-US" altLang="zh-CN" sz="3200" dirty="0">
                <a:solidFill>
                  <a:srgbClr val="C000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VAL) </a:t>
            </a:r>
          </a:p>
          <a:p>
            <a:pPr marL="342900">
              <a:spcBef>
                <a:spcPts val="600"/>
              </a:spcBef>
              <a:buClr>
                <a:srgbClr val="011893"/>
              </a:buClr>
              <a:buSzPct val="110000"/>
            </a:pPr>
            <a:r>
              <a:rPr kumimoji="1" lang="en-US" altLang="zh-CN" sz="3200" dirty="0">
                <a:latin typeface="SimHei" panose="02010609060101010101" pitchFamily="49" charset="-122"/>
                <a:ea typeface="SimHei" panose="02010609060101010101" pitchFamily="49" charset="-122"/>
              </a:rPr>
              <a:t>	</a:t>
            </a:r>
            <a:r>
              <a:rPr kumimoji="1" lang="zh-CN" altLang="en-US" sz="3200" dirty="0">
                <a:latin typeface="SimHei" panose="02010609060101010101" pitchFamily="49" charset="-122"/>
                <a:ea typeface="SimHei" panose="02010609060101010101" pitchFamily="49" charset="-122"/>
              </a:rPr>
              <a:t>其中，</a:t>
            </a:r>
            <a:r>
              <a:rPr kumimoji="1" lang="en-US" altLang="zh-CN" sz="3200" dirty="0">
                <a:latin typeface="SimHei" panose="02010609060101010101" pitchFamily="49" charset="-122"/>
                <a:ea typeface="SimHei" panose="02010609060101010101" pitchFamily="49" charset="-122"/>
              </a:rPr>
              <a:t>C</a:t>
            </a:r>
            <a:r>
              <a:rPr kumimoji="1" lang="zh-CN" altLang="en-US" sz="3200" dirty="0">
                <a:latin typeface="SimHei" panose="02010609060101010101" pitchFamily="49" charset="-122"/>
                <a:ea typeface="SimHei" panose="02010609060101010101" pitchFamily="49" charset="-122"/>
              </a:rPr>
              <a:t>为单词种别，</a:t>
            </a:r>
            <a:r>
              <a:rPr kumimoji="1" lang="en-US" altLang="zh-CN" sz="3200" dirty="0">
                <a:latin typeface="SimHei" panose="02010609060101010101" pitchFamily="49" charset="-122"/>
                <a:ea typeface="SimHei" panose="02010609060101010101" pitchFamily="49" charset="-122"/>
              </a:rPr>
              <a:t>VAL</a:t>
            </a:r>
            <a:r>
              <a:rPr kumimoji="1" lang="zh-CN" altLang="en-US" sz="3200" dirty="0">
                <a:latin typeface="SimHei" panose="02010609060101010101" pitchFamily="49" charset="-122"/>
                <a:ea typeface="SimHei" panose="02010609060101010101" pitchFamily="49" charset="-122"/>
              </a:rPr>
              <a:t>为单词自身值</a:t>
            </a:r>
            <a:r>
              <a:rPr kumimoji="1" lang="en-US" altLang="zh-CN" sz="3200" dirty="0">
                <a:latin typeface="SimHei" panose="02010609060101010101" pitchFamily="49" charset="-122"/>
                <a:ea typeface="SimHei" panose="02010609060101010101" pitchFamily="49" charset="-122"/>
              </a:rPr>
              <a:t>.</a:t>
            </a:r>
            <a:endParaRPr kumimoji="1" lang="en-US" altLang="zh-CN" sz="3600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6AB8EF2-D9C9-F040-8B30-80C4D1881E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6858" y="3817935"/>
            <a:ext cx="1599762" cy="1631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722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2D08CC3-5CD5-8141-82CE-C0D36521F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E8081-9BD5-4D7C-946C-6E41C6C19654}" type="slidenum">
              <a:rPr lang="zh-CN" altLang="en-US" smtClean="0"/>
              <a:t>46</a:t>
            </a:fld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2924017-5769-E147-862F-5E3A43ED7B9F}"/>
              </a:ext>
            </a:extLst>
          </p:cNvPr>
          <p:cNvSpPr txBox="1"/>
          <p:nvPr/>
        </p:nvSpPr>
        <p:spPr>
          <a:xfrm>
            <a:off x="489040" y="1091335"/>
            <a:ext cx="11514892" cy="39857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indent="-571500">
              <a:buClr>
                <a:srgbClr val="011893"/>
              </a:buClr>
              <a:buSzPct val="110000"/>
              <a:buFont typeface="Wingdings" pitchFamily="2" charset="2"/>
              <a:buChar char="n"/>
            </a:pPr>
            <a:r>
              <a:rPr kumimoji="1" lang="zh-CN" altLang="en-US" sz="3600" dirty="0">
                <a:latin typeface="SimHei" panose="02010609060101010101" pitchFamily="49" charset="-122"/>
                <a:ea typeface="SimHei" panose="02010609060101010101" pitchFamily="49" charset="-122"/>
              </a:rPr>
              <a:t>全局变量与过程</a:t>
            </a:r>
          </a:p>
          <a:p>
            <a:pPr marL="1371600" lvl="1" indent="-571500">
              <a:spcBef>
                <a:spcPts val="600"/>
              </a:spcBef>
              <a:buClr>
                <a:srgbClr val="011893"/>
              </a:buClr>
              <a:buSzPct val="110000"/>
              <a:buFont typeface="Wingdings" pitchFamily="2" charset="2"/>
              <a:buChar char="p"/>
            </a:pPr>
            <a:r>
              <a:rPr kumimoji="1" lang="en-US" altLang="zh-CN" sz="3200" dirty="0">
                <a:latin typeface="SimHei" panose="02010609060101010101" pitchFamily="49" charset="-122"/>
                <a:ea typeface="SimHei" panose="02010609060101010101" pitchFamily="49" charset="-122"/>
              </a:rPr>
              <a:t>1)</a:t>
            </a:r>
            <a:r>
              <a:rPr kumimoji="1" lang="en" altLang="zh-CN" sz="3200" dirty="0" err="1">
                <a:solidFill>
                  <a:srgbClr val="C000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ch</a:t>
            </a:r>
            <a:r>
              <a:rPr kumimoji="1" lang="zh-CN" altLang="en-US" sz="3200" dirty="0">
                <a:solidFill>
                  <a:srgbClr val="C000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字符变量</a:t>
            </a:r>
            <a:r>
              <a:rPr kumimoji="1" lang="zh-CN" altLang="en-US" sz="3200" dirty="0">
                <a:latin typeface="SimHei" panose="02010609060101010101" pitchFamily="49" charset="-122"/>
                <a:ea typeface="SimHei" panose="02010609060101010101" pitchFamily="49" charset="-122"/>
              </a:rPr>
              <a:t>，存放最新读入的源程序字符</a:t>
            </a:r>
          </a:p>
          <a:p>
            <a:pPr marL="1371600" lvl="1" indent="-571500">
              <a:spcBef>
                <a:spcPts val="600"/>
              </a:spcBef>
              <a:buClr>
                <a:srgbClr val="011893"/>
              </a:buClr>
              <a:buSzPct val="110000"/>
              <a:buFont typeface="Wingdings" pitchFamily="2" charset="2"/>
              <a:buChar char="p"/>
            </a:pPr>
            <a:r>
              <a:rPr kumimoji="1" lang="en-US" altLang="zh-CN" sz="3200" dirty="0">
                <a:latin typeface="SimHei" panose="02010609060101010101" pitchFamily="49" charset="-122"/>
                <a:ea typeface="SimHei" panose="02010609060101010101" pitchFamily="49" charset="-122"/>
              </a:rPr>
              <a:t>2)</a:t>
            </a:r>
            <a:r>
              <a:rPr kumimoji="1" lang="en" altLang="zh-CN" sz="3200" dirty="0" err="1">
                <a:solidFill>
                  <a:srgbClr val="C000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strToken</a:t>
            </a:r>
            <a:r>
              <a:rPr kumimoji="1" lang="zh-CN" altLang="en-US" sz="3200" dirty="0">
                <a:solidFill>
                  <a:srgbClr val="C000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字符数组</a:t>
            </a:r>
            <a:r>
              <a:rPr kumimoji="1" lang="zh-CN" altLang="en-US" sz="3200" dirty="0">
                <a:latin typeface="SimHei" panose="02010609060101010101" pitchFamily="49" charset="-122"/>
                <a:ea typeface="SimHei" panose="02010609060101010101" pitchFamily="49" charset="-122"/>
              </a:rPr>
              <a:t>，存放构成单词符号的字符串</a:t>
            </a:r>
          </a:p>
          <a:p>
            <a:pPr marL="1371600" lvl="1" indent="-571500">
              <a:spcBef>
                <a:spcPts val="600"/>
              </a:spcBef>
              <a:buClr>
                <a:srgbClr val="011893"/>
              </a:buClr>
              <a:buSzPct val="110000"/>
              <a:buFont typeface="Wingdings" pitchFamily="2" charset="2"/>
              <a:buChar char="p"/>
            </a:pPr>
            <a:r>
              <a:rPr kumimoji="1" lang="en-US" altLang="zh-CN" sz="3200" dirty="0">
                <a:latin typeface="SimHei" panose="02010609060101010101" pitchFamily="49" charset="-122"/>
                <a:ea typeface="SimHei" panose="02010609060101010101" pitchFamily="49" charset="-122"/>
              </a:rPr>
              <a:t>3)</a:t>
            </a:r>
            <a:r>
              <a:rPr kumimoji="1" lang="en" altLang="zh-CN" sz="3200" dirty="0" err="1">
                <a:solidFill>
                  <a:srgbClr val="C000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GetChar</a:t>
            </a:r>
            <a:r>
              <a:rPr kumimoji="1" lang="zh-CN" altLang="en-US" sz="3200" dirty="0">
                <a:solidFill>
                  <a:srgbClr val="C000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子程序过程</a:t>
            </a:r>
            <a:r>
              <a:rPr kumimoji="1" lang="zh-CN" altLang="en-US" sz="3200" dirty="0">
                <a:latin typeface="SimHei" panose="02010609060101010101" pitchFamily="49" charset="-122"/>
                <a:ea typeface="SimHei" panose="02010609060101010101" pitchFamily="49" charset="-122"/>
              </a:rPr>
              <a:t>，把下一个字符读入到</a:t>
            </a:r>
            <a:r>
              <a:rPr kumimoji="1" lang="en" altLang="zh-CN" sz="3200" dirty="0" err="1">
                <a:latin typeface="SimHei" panose="02010609060101010101" pitchFamily="49" charset="-122"/>
                <a:ea typeface="SimHei" panose="02010609060101010101" pitchFamily="49" charset="-122"/>
              </a:rPr>
              <a:t>ch</a:t>
            </a:r>
            <a:r>
              <a:rPr kumimoji="1" lang="zh-CN" altLang="en-US" sz="3200" dirty="0">
                <a:latin typeface="SimHei" panose="02010609060101010101" pitchFamily="49" charset="-122"/>
                <a:ea typeface="SimHei" panose="02010609060101010101" pitchFamily="49" charset="-122"/>
              </a:rPr>
              <a:t>中</a:t>
            </a:r>
          </a:p>
          <a:p>
            <a:pPr marL="1371600" lvl="1" indent="-571500">
              <a:spcBef>
                <a:spcPts val="600"/>
              </a:spcBef>
              <a:buClr>
                <a:srgbClr val="011893"/>
              </a:buClr>
              <a:buSzPct val="110000"/>
              <a:buFont typeface="Wingdings" pitchFamily="2" charset="2"/>
              <a:buChar char="p"/>
            </a:pPr>
            <a:r>
              <a:rPr kumimoji="1" lang="en-US" altLang="zh-CN" sz="3200" dirty="0">
                <a:latin typeface="SimHei" panose="02010609060101010101" pitchFamily="49" charset="-122"/>
                <a:ea typeface="SimHei" panose="02010609060101010101" pitchFamily="49" charset="-122"/>
              </a:rPr>
              <a:t>4)</a:t>
            </a:r>
            <a:r>
              <a:rPr kumimoji="1" lang="en" altLang="zh-CN" sz="3200" dirty="0" err="1">
                <a:solidFill>
                  <a:srgbClr val="C000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GetBC</a:t>
            </a:r>
            <a:r>
              <a:rPr kumimoji="1" lang="zh-CN" altLang="en-US" sz="3200" dirty="0">
                <a:solidFill>
                  <a:srgbClr val="C000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子程序过程</a:t>
            </a:r>
            <a:r>
              <a:rPr kumimoji="1" lang="zh-CN" altLang="en-US" sz="3200" dirty="0">
                <a:latin typeface="SimHei" panose="02010609060101010101" pitchFamily="49" charset="-122"/>
                <a:ea typeface="SimHei" panose="02010609060101010101" pitchFamily="49" charset="-122"/>
              </a:rPr>
              <a:t>，跳过空白符，直至</a:t>
            </a:r>
            <a:r>
              <a:rPr kumimoji="1" lang="en" altLang="zh-CN" sz="3200" dirty="0" err="1">
                <a:latin typeface="SimHei" panose="02010609060101010101" pitchFamily="49" charset="-122"/>
                <a:ea typeface="SimHei" panose="02010609060101010101" pitchFamily="49" charset="-122"/>
              </a:rPr>
              <a:t>ch</a:t>
            </a:r>
            <a:r>
              <a:rPr kumimoji="1" lang="zh-CN" altLang="en-US" sz="3200" dirty="0">
                <a:latin typeface="SimHei" panose="02010609060101010101" pitchFamily="49" charset="-122"/>
                <a:ea typeface="SimHei" panose="02010609060101010101" pitchFamily="49" charset="-122"/>
              </a:rPr>
              <a:t>中读入一非空白符</a:t>
            </a:r>
          </a:p>
          <a:p>
            <a:pPr marL="1371600" lvl="1" indent="-571500">
              <a:spcBef>
                <a:spcPts val="600"/>
              </a:spcBef>
              <a:buClr>
                <a:srgbClr val="011893"/>
              </a:buClr>
              <a:buSzPct val="110000"/>
              <a:buFont typeface="Wingdings" pitchFamily="2" charset="2"/>
              <a:buChar char="p"/>
            </a:pPr>
            <a:r>
              <a:rPr kumimoji="1" lang="en-US" altLang="zh-CN" sz="3200" dirty="0">
                <a:latin typeface="SimHei" panose="02010609060101010101" pitchFamily="49" charset="-122"/>
                <a:ea typeface="SimHei" panose="02010609060101010101" pitchFamily="49" charset="-122"/>
              </a:rPr>
              <a:t>5)</a:t>
            </a:r>
            <a:r>
              <a:rPr kumimoji="1" lang="en" altLang="zh-CN" sz="3200" dirty="0" err="1">
                <a:solidFill>
                  <a:srgbClr val="C000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Concat</a:t>
            </a:r>
            <a:r>
              <a:rPr kumimoji="1" lang="zh-CN" altLang="en-US" sz="3200" dirty="0">
                <a:solidFill>
                  <a:srgbClr val="C000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子程序</a:t>
            </a:r>
            <a:r>
              <a:rPr kumimoji="1" lang="zh-CN" altLang="en-US" sz="3200" dirty="0">
                <a:latin typeface="SimHei" panose="02010609060101010101" pitchFamily="49" charset="-122"/>
                <a:ea typeface="SimHei" panose="02010609060101010101" pitchFamily="49" charset="-122"/>
              </a:rPr>
              <a:t>，把</a:t>
            </a:r>
            <a:r>
              <a:rPr kumimoji="1" lang="en" altLang="zh-CN" sz="3200" dirty="0" err="1">
                <a:latin typeface="SimHei" panose="02010609060101010101" pitchFamily="49" charset="-122"/>
                <a:ea typeface="SimHei" panose="02010609060101010101" pitchFamily="49" charset="-122"/>
              </a:rPr>
              <a:t>ch</a:t>
            </a:r>
            <a:r>
              <a:rPr kumimoji="1" lang="zh-CN" altLang="en-US" sz="3200" dirty="0">
                <a:latin typeface="SimHei" panose="02010609060101010101" pitchFamily="49" charset="-122"/>
                <a:ea typeface="SimHei" panose="02010609060101010101" pitchFamily="49" charset="-122"/>
              </a:rPr>
              <a:t>中的字符连接到</a:t>
            </a:r>
            <a:r>
              <a:rPr kumimoji="1" lang="en" altLang="zh-CN" sz="3200" dirty="0" err="1">
                <a:latin typeface="SimHei" panose="02010609060101010101" pitchFamily="49" charset="-122"/>
                <a:ea typeface="SimHei" panose="02010609060101010101" pitchFamily="49" charset="-122"/>
              </a:rPr>
              <a:t>strToken</a:t>
            </a:r>
            <a:endParaRPr kumimoji="1" lang="en-US" altLang="zh-CN" sz="3200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04795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86986B5-766C-9C45-BB98-741A88F8B3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E8081-9BD5-4D7C-946C-6E41C6C19654}" type="slidenum">
              <a:rPr lang="zh-CN" altLang="en-US" smtClean="0"/>
              <a:t>47</a:t>
            </a:fld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87A002C-4C44-5B4E-AB91-060448292EAA}"/>
              </a:ext>
            </a:extLst>
          </p:cNvPr>
          <p:cNvSpPr txBox="1"/>
          <p:nvPr/>
        </p:nvSpPr>
        <p:spPr>
          <a:xfrm>
            <a:off x="489040" y="1091335"/>
            <a:ext cx="11514892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indent="-571500">
              <a:spcBef>
                <a:spcPts val="600"/>
              </a:spcBef>
              <a:buClr>
                <a:srgbClr val="011893"/>
              </a:buClr>
              <a:buSzPct val="110000"/>
              <a:buFont typeface="Wingdings" pitchFamily="2" charset="2"/>
              <a:buChar char="n"/>
            </a:pPr>
            <a:r>
              <a:rPr kumimoji="1" lang="en" altLang="zh-CN" sz="3200" dirty="0">
                <a:latin typeface="SimHei" panose="02010609060101010101" pitchFamily="49" charset="-122"/>
                <a:ea typeface="SimHei" panose="02010609060101010101" pitchFamily="49" charset="-122"/>
              </a:rPr>
              <a:t>6)</a:t>
            </a:r>
            <a:r>
              <a:rPr kumimoji="1" lang="en" altLang="zh-CN" sz="3200" dirty="0" err="1">
                <a:solidFill>
                  <a:srgbClr val="C000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IsLetter</a:t>
            </a:r>
            <a:r>
              <a:rPr kumimoji="1" lang="zh-CN" altLang="en-US" sz="3200" dirty="0">
                <a:solidFill>
                  <a:srgbClr val="C000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和</a:t>
            </a:r>
            <a:r>
              <a:rPr kumimoji="1" lang="en" altLang="zh-CN" sz="3200" dirty="0" err="1">
                <a:solidFill>
                  <a:srgbClr val="C000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IsDisgital</a:t>
            </a:r>
            <a:r>
              <a:rPr kumimoji="1" lang="zh-CN" altLang="en-US" sz="3200" dirty="0">
                <a:solidFill>
                  <a:srgbClr val="C000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布尔函数</a:t>
            </a:r>
            <a:r>
              <a:rPr kumimoji="1" lang="zh-CN" altLang="en-US" sz="3200" dirty="0">
                <a:latin typeface="SimHei" panose="02010609060101010101" pitchFamily="49" charset="-122"/>
                <a:ea typeface="SimHei" panose="02010609060101010101" pitchFamily="49" charset="-122"/>
              </a:rPr>
              <a:t>，判断 </a:t>
            </a:r>
            <a:r>
              <a:rPr kumimoji="1" lang="en" altLang="zh-CN" sz="3200" dirty="0" err="1">
                <a:latin typeface="SimHei" panose="02010609060101010101" pitchFamily="49" charset="-122"/>
                <a:ea typeface="SimHei" panose="02010609060101010101" pitchFamily="49" charset="-122"/>
              </a:rPr>
              <a:t>ch</a:t>
            </a:r>
            <a:r>
              <a:rPr kumimoji="1" lang="en" altLang="zh-CN" sz="3200" dirty="0">
                <a:latin typeface="SimHei" panose="02010609060101010101" pitchFamily="49" charset="-122"/>
                <a:ea typeface="SimHei" panose="02010609060101010101" pitchFamily="49" charset="-122"/>
              </a:rPr>
              <a:t> </a:t>
            </a:r>
            <a:r>
              <a:rPr kumimoji="1" lang="zh-CN" altLang="en-US" sz="3200" dirty="0">
                <a:latin typeface="SimHei" panose="02010609060101010101" pitchFamily="49" charset="-122"/>
                <a:ea typeface="SimHei" panose="02010609060101010101" pitchFamily="49" charset="-122"/>
              </a:rPr>
              <a:t>中字符是否为字母和数字</a:t>
            </a:r>
          </a:p>
          <a:p>
            <a:pPr marL="914400" indent="-571500">
              <a:spcBef>
                <a:spcPts val="600"/>
              </a:spcBef>
              <a:buClr>
                <a:srgbClr val="011893"/>
              </a:buClr>
              <a:buSzPct val="110000"/>
              <a:buFont typeface="Wingdings" pitchFamily="2" charset="2"/>
              <a:buChar char="n"/>
            </a:pPr>
            <a:r>
              <a:rPr kumimoji="1" lang="en-US" altLang="zh-CN" sz="3200" dirty="0">
                <a:latin typeface="SimHei" panose="02010609060101010101" pitchFamily="49" charset="-122"/>
                <a:ea typeface="SimHei" panose="02010609060101010101" pitchFamily="49" charset="-122"/>
              </a:rPr>
              <a:t>7)</a:t>
            </a:r>
            <a:r>
              <a:rPr kumimoji="1" lang="en" altLang="zh-CN" sz="3200" dirty="0">
                <a:solidFill>
                  <a:srgbClr val="C000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Reserve</a:t>
            </a:r>
            <a:r>
              <a:rPr kumimoji="1" lang="zh-CN" altLang="en-US" sz="3200" dirty="0">
                <a:solidFill>
                  <a:srgbClr val="C000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整型函数</a:t>
            </a:r>
            <a:r>
              <a:rPr kumimoji="1" lang="zh-CN" altLang="en-US" sz="3200" dirty="0">
                <a:latin typeface="SimHei" panose="02010609060101010101" pitchFamily="49" charset="-122"/>
                <a:ea typeface="SimHei" panose="02010609060101010101" pitchFamily="49" charset="-122"/>
              </a:rPr>
              <a:t>，对于</a:t>
            </a:r>
            <a:r>
              <a:rPr kumimoji="1" lang="en" altLang="zh-CN" sz="3200" dirty="0" err="1">
                <a:latin typeface="SimHei" panose="02010609060101010101" pitchFamily="49" charset="-122"/>
                <a:ea typeface="SimHei" panose="02010609060101010101" pitchFamily="49" charset="-122"/>
              </a:rPr>
              <a:t>strToken</a:t>
            </a:r>
            <a:r>
              <a:rPr kumimoji="1" lang="zh-CN" altLang="en-US" sz="3200" dirty="0">
                <a:latin typeface="SimHei" panose="02010609060101010101" pitchFamily="49" charset="-122"/>
                <a:ea typeface="SimHei" panose="02010609060101010101" pitchFamily="49" charset="-122"/>
              </a:rPr>
              <a:t>中的字符串查找保留字表，若它实保留字则给出它的编码，否则回送 </a:t>
            </a:r>
            <a:r>
              <a:rPr kumimoji="1" lang="en-US" altLang="zh-CN" sz="3200" dirty="0">
                <a:latin typeface="SimHei" panose="02010609060101010101" pitchFamily="49" charset="-122"/>
                <a:ea typeface="SimHei" panose="02010609060101010101" pitchFamily="49" charset="-122"/>
              </a:rPr>
              <a:t>0</a:t>
            </a:r>
          </a:p>
          <a:p>
            <a:pPr marL="914400" indent="-571500">
              <a:spcBef>
                <a:spcPts val="600"/>
              </a:spcBef>
              <a:buClr>
                <a:srgbClr val="011893"/>
              </a:buClr>
              <a:buSzPct val="110000"/>
              <a:buFont typeface="Wingdings" pitchFamily="2" charset="2"/>
              <a:buChar char="n"/>
            </a:pPr>
            <a:r>
              <a:rPr kumimoji="1" lang="en-US" altLang="zh-CN" sz="3200" dirty="0">
                <a:latin typeface="SimHei" panose="02010609060101010101" pitchFamily="49" charset="-122"/>
                <a:ea typeface="SimHei" panose="02010609060101010101" pitchFamily="49" charset="-122"/>
              </a:rPr>
              <a:t>8)</a:t>
            </a:r>
            <a:r>
              <a:rPr kumimoji="1" lang="en" altLang="zh-CN" sz="3200" dirty="0">
                <a:solidFill>
                  <a:srgbClr val="C000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Retract</a:t>
            </a:r>
            <a:r>
              <a:rPr kumimoji="1" lang="zh-CN" altLang="en-US" sz="3200" dirty="0">
                <a:solidFill>
                  <a:srgbClr val="C000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子程序</a:t>
            </a:r>
            <a:r>
              <a:rPr kumimoji="1" lang="zh-CN" altLang="en-US" sz="3200" dirty="0">
                <a:latin typeface="SimHei" panose="02010609060101010101" pitchFamily="49" charset="-122"/>
                <a:ea typeface="SimHei" panose="02010609060101010101" pitchFamily="49" charset="-122"/>
              </a:rPr>
              <a:t>，把搜索指针回调一个字符位置</a:t>
            </a:r>
          </a:p>
          <a:p>
            <a:pPr marL="914400" indent="-571500">
              <a:spcBef>
                <a:spcPts val="600"/>
              </a:spcBef>
              <a:buClr>
                <a:srgbClr val="011893"/>
              </a:buClr>
              <a:buSzPct val="110000"/>
              <a:buFont typeface="Wingdings" pitchFamily="2" charset="2"/>
              <a:buChar char="n"/>
            </a:pPr>
            <a:r>
              <a:rPr kumimoji="1" lang="en-US" altLang="zh-CN" sz="3200" dirty="0">
                <a:latin typeface="SimHei" panose="02010609060101010101" pitchFamily="49" charset="-122"/>
                <a:ea typeface="SimHei" panose="02010609060101010101" pitchFamily="49" charset="-122"/>
              </a:rPr>
              <a:t>9)</a:t>
            </a:r>
            <a:r>
              <a:rPr kumimoji="1" lang="en" altLang="zh-CN" sz="3200" dirty="0" err="1">
                <a:solidFill>
                  <a:srgbClr val="C000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InsertId</a:t>
            </a:r>
            <a:r>
              <a:rPr kumimoji="1" lang="zh-CN" altLang="en-US" sz="3200" dirty="0">
                <a:solidFill>
                  <a:srgbClr val="C000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整型函数</a:t>
            </a:r>
            <a:r>
              <a:rPr kumimoji="1" lang="zh-CN" altLang="en-US" sz="3200" dirty="0">
                <a:latin typeface="SimHei" panose="02010609060101010101" pitchFamily="49" charset="-122"/>
                <a:ea typeface="SimHei" panose="02010609060101010101" pitchFamily="49" charset="-122"/>
              </a:rPr>
              <a:t>，将</a:t>
            </a:r>
            <a:r>
              <a:rPr kumimoji="1" lang="en" altLang="zh-CN" sz="3200" dirty="0" err="1">
                <a:latin typeface="SimHei" panose="02010609060101010101" pitchFamily="49" charset="-122"/>
                <a:ea typeface="SimHei" panose="02010609060101010101" pitchFamily="49" charset="-122"/>
              </a:rPr>
              <a:t>strToken</a:t>
            </a:r>
            <a:r>
              <a:rPr kumimoji="1" lang="zh-CN" altLang="en-US" sz="3200" dirty="0">
                <a:latin typeface="SimHei" panose="02010609060101010101" pitchFamily="49" charset="-122"/>
                <a:ea typeface="SimHei" panose="02010609060101010101" pitchFamily="49" charset="-122"/>
              </a:rPr>
              <a:t>中的标 识符插入符号表，返回符号表指针</a:t>
            </a:r>
          </a:p>
          <a:p>
            <a:pPr marL="914400" indent="-571500">
              <a:spcBef>
                <a:spcPts val="600"/>
              </a:spcBef>
              <a:buClr>
                <a:srgbClr val="011893"/>
              </a:buClr>
              <a:buSzPct val="110000"/>
              <a:buFont typeface="Wingdings" pitchFamily="2" charset="2"/>
              <a:buChar char="n"/>
            </a:pPr>
            <a:r>
              <a:rPr kumimoji="1" lang="en-US" altLang="zh-CN" sz="3200" dirty="0">
                <a:latin typeface="SimHei" panose="02010609060101010101" pitchFamily="49" charset="-122"/>
                <a:ea typeface="SimHei" panose="02010609060101010101" pitchFamily="49" charset="-122"/>
              </a:rPr>
              <a:t>10)</a:t>
            </a:r>
            <a:r>
              <a:rPr kumimoji="1" lang="en" altLang="zh-CN" sz="3200" dirty="0" err="1">
                <a:solidFill>
                  <a:srgbClr val="C000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InsertConst</a:t>
            </a:r>
            <a:r>
              <a:rPr kumimoji="1" lang="zh-CN" altLang="en-US" sz="3200" dirty="0">
                <a:solidFill>
                  <a:srgbClr val="C000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整型函数过程</a:t>
            </a:r>
            <a:r>
              <a:rPr kumimoji="1" lang="zh-CN" altLang="en-US" sz="3200" dirty="0">
                <a:latin typeface="SimHei" panose="02010609060101010101" pitchFamily="49" charset="-122"/>
                <a:ea typeface="SimHei" panose="02010609060101010101" pitchFamily="49" charset="-122"/>
              </a:rPr>
              <a:t>，将</a:t>
            </a:r>
            <a:r>
              <a:rPr kumimoji="1" lang="en" altLang="zh-CN" sz="3200" dirty="0" err="1">
                <a:latin typeface="SimHei" panose="02010609060101010101" pitchFamily="49" charset="-122"/>
                <a:ea typeface="SimHei" panose="02010609060101010101" pitchFamily="49" charset="-122"/>
              </a:rPr>
              <a:t>strToken</a:t>
            </a:r>
            <a:r>
              <a:rPr kumimoji="1" lang="zh-CN" altLang="en-US" sz="3200" dirty="0">
                <a:latin typeface="SimHei" panose="02010609060101010101" pitchFamily="49" charset="-122"/>
                <a:ea typeface="SimHei" panose="02010609060101010101" pitchFamily="49" charset="-122"/>
              </a:rPr>
              <a:t>中的常数插入常数表，返回常数表指针。</a:t>
            </a:r>
            <a:endParaRPr kumimoji="1" lang="en-US" altLang="zh-CN" sz="2800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95273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EFC9E1DD-CD67-994E-B08B-FE664DD70F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E8081-9BD5-4D7C-946C-6E41C6C19654}" type="slidenum">
              <a:rPr lang="zh-CN" altLang="en-US" smtClean="0"/>
              <a:t>48</a:t>
            </a:fld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F127D9D-DEC2-DA4E-A0D0-5F9EA549177D}"/>
              </a:ext>
            </a:extLst>
          </p:cNvPr>
          <p:cNvSpPr txBox="1"/>
          <p:nvPr/>
        </p:nvSpPr>
        <p:spPr>
          <a:xfrm>
            <a:off x="5102772" y="513426"/>
            <a:ext cx="6955750" cy="54527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>
              <a:lnSpc>
                <a:spcPts val="2200"/>
              </a:lnSpc>
            </a:pPr>
            <a:r>
              <a:rPr kumimoji="1" lang="en" altLang="zh-CN" sz="2400" dirty="0">
                <a:latin typeface="SimHei" panose="02010609060101010101" pitchFamily="49" charset="-122"/>
                <a:ea typeface="SimHei" panose="02010609060101010101" pitchFamily="49" charset="-122"/>
              </a:rPr>
              <a:t>int code, value; </a:t>
            </a:r>
            <a:endParaRPr kumimoji="1" lang="en-US" altLang="zh-CN" sz="2400" dirty="0"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>
              <a:lnSpc>
                <a:spcPts val="2200"/>
              </a:lnSpc>
            </a:pPr>
            <a:r>
              <a:rPr kumimoji="1" lang="en" altLang="zh-CN" sz="2400" dirty="0" err="1">
                <a:latin typeface="SimHei" panose="02010609060101010101" pitchFamily="49" charset="-122"/>
                <a:ea typeface="SimHei" panose="02010609060101010101" pitchFamily="49" charset="-122"/>
              </a:rPr>
              <a:t>strToken</a:t>
            </a:r>
            <a:r>
              <a:rPr kumimoji="1" lang="en" altLang="zh-CN" sz="2400" dirty="0">
                <a:latin typeface="SimHei" panose="02010609060101010101" pitchFamily="49" charset="-122"/>
                <a:ea typeface="SimHei" panose="02010609060101010101" pitchFamily="49" charset="-122"/>
              </a:rPr>
              <a:t> := “ ”; /* </a:t>
            </a:r>
            <a:r>
              <a:rPr kumimoji="1" lang="zh-CN" altLang="en-US" sz="2400" dirty="0">
                <a:latin typeface="SimHei" panose="02010609060101010101" pitchFamily="49" charset="-122"/>
                <a:ea typeface="SimHei" panose="02010609060101010101" pitchFamily="49" charset="-122"/>
              </a:rPr>
              <a:t>置 </a:t>
            </a:r>
            <a:r>
              <a:rPr kumimoji="1" lang="en" altLang="zh-CN" sz="2400" dirty="0" err="1">
                <a:latin typeface="SimHei" panose="02010609060101010101" pitchFamily="49" charset="-122"/>
                <a:ea typeface="SimHei" panose="02010609060101010101" pitchFamily="49" charset="-122"/>
              </a:rPr>
              <a:t>strToken</a:t>
            </a:r>
            <a:r>
              <a:rPr kumimoji="1" lang="en" altLang="zh-CN" sz="2400" dirty="0">
                <a:latin typeface="SimHei" panose="02010609060101010101" pitchFamily="49" charset="-122"/>
                <a:ea typeface="SimHei" panose="02010609060101010101" pitchFamily="49" charset="-122"/>
              </a:rPr>
              <a:t> </a:t>
            </a:r>
            <a:r>
              <a:rPr kumimoji="1" lang="zh-CN" altLang="en-US" sz="2400" dirty="0">
                <a:latin typeface="SimHei" panose="02010609060101010101" pitchFamily="49" charset="-122"/>
                <a:ea typeface="SimHei" panose="02010609060101010101" pitchFamily="49" charset="-122"/>
              </a:rPr>
              <a:t>为空串 *</a:t>
            </a:r>
            <a:r>
              <a:rPr kumimoji="1" lang="en-US" altLang="zh-CN" sz="2400" dirty="0">
                <a:latin typeface="SimHei" panose="02010609060101010101" pitchFamily="49" charset="-122"/>
                <a:ea typeface="SimHei" panose="02010609060101010101" pitchFamily="49" charset="-122"/>
              </a:rPr>
              <a:t>/ </a:t>
            </a:r>
          </a:p>
          <a:p>
            <a:pPr>
              <a:lnSpc>
                <a:spcPts val="2200"/>
              </a:lnSpc>
            </a:pPr>
            <a:r>
              <a:rPr kumimoji="1" lang="en" altLang="zh-CN" sz="2400" dirty="0" err="1">
                <a:latin typeface="SimHei" panose="02010609060101010101" pitchFamily="49" charset="-122"/>
                <a:ea typeface="SimHei" panose="02010609060101010101" pitchFamily="49" charset="-122"/>
              </a:rPr>
              <a:t>GetChar</a:t>
            </a:r>
            <a:r>
              <a:rPr kumimoji="1" lang="en" altLang="zh-CN" sz="2400" dirty="0">
                <a:latin typeface="SimHei" panose="02010609060101010101" pitchFamily="49" charset="-122"/>
                <a:ea typeface="SimHei" panose="02010609060101010101" pitchFamily="49" charset="-122"/>
              </a:rPr>
              <a:t>(); </a:t>
            </a:r>
            <a:r>
              <a:rPr kumimoji="1" lang="en" altLang="zh-CN" sz="2400" dirty="0" err="1">
                <a:latin typeface="SimHei" panose="02010609060101010101" pitchFamily="49" charset="-122"/>
                <a:ea typeface="SimHei" panose="02010609060101010101" pitchFamily="49" charset="-122"/>
              </a:rPr>
              <a:t>GetBC</a:t>
            </a:r>
            <a:r>
              <a:rPr kumimoji="1" lang="en" altLang="zh-CN" sz="2400" dirty="0">
                <a:latin typeface="SimHei" panose="02010609060101010101" pitchFamily="49" charset="-122"/>
                <a:ea typeface="SimHei" panose="02010609060101010101" pitchFamily="49" charset="-122"/>
              </a:rPr>
              <a:t>(); </a:t>
            </a:r>
          </a:p>
          <a:p>
            <a:pPr>
              <a:lnSpc>
                <a:spcPts val="2200"/>
              </a:lnSpc>
            </a:pPr>
            <a:r>
              <a:rPr kumimoji="1" lang="en" altLang="zh-CN" sz="2400" dirty="0">
                <a:solidFill>
                  <a:srgbClr val="0432FF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if (</a:t>
            </a:r>
            <a:r>
              <a:rPr kumimoji="1" lang="en" altLang="zh-CN" sz="2400" dirty="0" err="1">
                <a:solidFill>
                  <a:srgbClr val="0432FF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IsLetter</a:t>
            </a:r>
            <a:r>
              <a:rPr kumimoji="1" lang="en" altLang="zh-CN" sz="2400" dirty="0">
                <a:solidFill>
                  <a:srgbClr val="0432FF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()) </a:t>
            </a:r>
          </a:p>
          <a:p>
            <a:pPr>
              <a:lnSpc>
                <a:spcPts val="2200"/>
              </a:lnSpc>
            </a:pPr>
            <a:r>
              <a:rPr kumimoji="1" lang="en" altLang="zh-CN" sz="2400" dirty="0">
                <a:solidFill>
                  <a:srgbClr val="0432FF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begin</a:t>
            </a:r>
          </a:p>
          <a:p>
            <a:pPr>
              <a:lnSpc>
                <a:spcPts val="2200"/>
              </a:lnSpc>
            </a:pPr>
            <a:r>
              <a:rPr kumimoji="1" lang="en" altLang="zh-CN" sz="2400" dirty="0">
                <a:solidFill>
                  <a:srgbClr val="0432FF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	while (</a:t>
            </a:r>
            <a:r>
              <a:rPr kumimoji="1" lang="en" altLang="zh-CN" sz="2400" dirty="0" err="1">
                <a:solidFill>
                  <a:srgbClr val="0432FF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IsLetter</a:t>
            </a:r>
            <a:r>
              <a:rPr kumimoji="1" lang="en" altLang="zh-CN" sz="2400" dirty="0">
                <a:solidFill>
                  <a:srgbClr val="0432FF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() or </a:t>
            </a:r>
            <a:r>
              <a:rPr kumimoji="1" lang="en" altLang="zh-CN" sz="2400" dirty="0" err="1">
                <a:solidFill>
                  <a:srgbClr val="0432FF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IsDigit</a:t>
            </a:r>
            <a:r>
              <a:rPr kumimoji="1" lang="en" altLang="zh-CN" sz="2400" dirty="0">
                <a:solidFill>
                  <a:srgbClr val="0432FF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())</a:t>
            </a:r>
          </a:p>
          <a:p>
            <a:pPr>
              <a:lnSpc>
                <a:spcPts val="2200"/>
              </a:lnSpc>
            </a:pPr>
            <a:r>
              <a:rPr kumimoji="1" lang="en" altLang="zh-CN" sz="2400" dirty="0">
                <a:solidFill>
                  <a:srgbClr val="0432FF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	begin </a:t>
            </a:r>
          </a:p>
          <a:p>
            <a:pPr>
              <a:lnSpc>
                <a:spcPts val="2200"/>
              </a:lnSpc>
            </a:pPr>
            <a:r>
              <a:rPr kumimoji="1" lang="en" altLang="zh-CN" sz="2400" dirty="0">
                <a:solidFill>
                  <a:srgbClr val="0432FF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		</a:t>
            </a:r>
            <a:r>
              <a:rPr kumimoji="1" lang="en" altLang="zh-CN" sz="2400" dirty="0" err="1">
                <a:solidFill>
                  <a:srgbClr val="0432FF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Concat</a:t>
            </a:r>
            <a:r>
              <a:rPr kumimoji="1" lang="en" altLang="zh-CN" sz="2400" dirty="0">
                <a:solidFill>
                  <a:srgbClr val="0432FF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(); </a:t>
            </a:r>
            <a:r>
              <a:rPr kumimoji="1" lang="en" altLang="zh-CN" sz="2400" dirty="0" err="1">
                <a:solidFill>
                  <a:srgbClr val="0432FF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GetChar</a:t>
            </a:r>
            <a:r>
              <a:rPr kumimoji="1" lang="en" altLang="zh-CN" sz="2400" dirty="0">
                <a:solidFill>
                  <a:srgbClr val="0432FF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();</a:t>
            </a:r>
          </a:p>
          <a:p>
            <a:pPr>
              <a:lnSpc>
                <a:spcPts val="2200"/>
              </a:lnSpc>
            </a:pPr>
            <a:r>
              <a:rPr kumimoji="1" lang="en" altLang="zh-CN" sz="2400" dirty="0">
                <a:solidFill>
                  <a:srgbClr val="0432FF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	end</a:t>
            </a:r>
          </a:p>
          <a:p>
            <a:pPr>
              <a:lnSpc>
                <a:spcPts val="2200"/>
              </a:lnSpc>
            </a:pPr>
            <a:r>
              <a:rPr kumimoji="1" lang="en" altLang="zh-CN" sz="2400" dirty="0">
                <a:solidFill>
                  <a:srgbClr val="0432FF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	Retract();</a:t>
            </a:r>
          </a:p>
          <a:p>
            <a:pPr>
              <a:lnSpc>
                <a:spcPts val="2200"/>
              </a:lnSpc>
            </a:pPr>
            <a:r>
              <a:rPr kumimoji="1" lang="en" altLang="zh-CN" sz="2400" dirty="0">
                <a:solidFill>
                  <a:srgbClr val="0432FF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	Code := Reserve();</a:t>
            </a:r>
          </a:p>
          <a:p>
            <a:pPr>
              <a:lnSpc>
                <a:spcPts val="2200"/>
              </a:lnSpc>
            </a:pPr>
            <a:r>
              <a:rPr kumimoji="1" lang="en" altLang="zh-CN" sz="2400" dirty="0">
                <a:solidFill>
                  <a:srgbClr val="0432FF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	if (code = 0)</a:t>
            </a:r>
          </a:p>
          <a:p>
            <a:pPr>
              <a:lnSpc>
                <a:spcPts val="2200"/>
              </a:lnSpc>
            </a:pPr>
            <a:r>
              <a:rPr kumimoji="1" lang="en" altLang="zh-CN" sz="2400" dirty="0">
                <a:solidFill>
                  <a:srgbClr val="0432FF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	begin </a:t>
            </a:r>
          </a:p>
          <a:p>
            <a:pPr>
              <a:lnSpc>
                <a:spcPts val="2200"/>
              </a:lnSpc>
            </a:pPr>
            <a:r>
              <a:rPr kumimoji="1" lang="en" altLang="zh-CN" sz="2400" dirty="0">
                <a:solidFill>
                  <a:srgbClr val="0432FF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		value := </a:t>
            </a:r>
            <a:r>
              <a:rPr kumimoji="1" lang="en" altLang="zh-CN" sz="2400" dirty="0" err="1">
                <a:solidFill>
                  <a:srgbClr val="0432FF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InsertId</a:t>
            </a:r>
            <a:r>
              <a:rPr kumimoji="1" lang="en" altLang="zh-CN" sz="2400" dirty="0">
                <a:solidFill>
                  <a:srgbClr val="0432FF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(</a:t>
            </a:r>
            <a:r>
              <a:rPr kumimoji="1" lang="en" altLang="zh-CN" sz="2400" dirty="0" err="1">
                <a:solidFill>
                  <a:srgbClr val="0432FF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strToken</a:t>
            </a:r>
            <a:r>
              <a:rPr kumimoji="1" lang="en" altLang="zh-CN" sz="2400" dirty="0">
                <a:solidFill>
                  <a:srgbClr val="0432FF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); </a:t>
            </a:r>
          </a:p>
          <a:p>
            <a:pPr>
              <a:lnSpc>
                <a:spcPts val="2200"/>
              </a:lnSpc>
            </a:pPr>
            <a:r>
              <a:rPr kumimoji="1" lang="en" altLang="zh-CN" sz="2400" dirty="0">
                <a:solidFill>
                  <a:srgbClr val="0432FF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		return ($ID, value);</a:t>
            </a:r>
          </a:p>
          <a:p>
            <a:pPr>
              <a:lnSpc>
                <a:spcPts val="2200"/>
              </a:lnSpc>
            </a:pPr>
            <a:r>
              <a:rPr kumimoji="1" lang="en" altLang="zh-CN" sz="2400" dirty="0">
                <a:solidFill>
                  <a:srgbClr val="0432FF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	end</a:t>
            </a:r>
          </a:p>
          <a:p>
            <a:pPr>
              <a:lnSpc>
                <a:spcPts val="2200"/>
              </a:lnSpc>
            </a:pPr>
            <a:r>
              <a:rPr kumimoji="1" lang="en" altLang="zh-CN" sz="2400" dirty="0">
                <a:solidFill>
                  <a:srgbClr val="0432FF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	else </a:t>
            </a:r>
          </a:p>
          <a:p>
            <a:pPr>
              <a:lnSpc>
                <a:spcPts val="2200"/>
              </a:lnSpc>
            </a:pPr>
            <a:r>
              <a:rPr kumimoji="1" lang="en" altLang="zh-CN" sz="2400" dirty="0">
                <a:solidFill>
                  <a:srgbClr val="0432FF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		return (code, -);</a:t>
            </a:r>
          </a:p>
          <a:p>
            <a:pPr>
              <a:lnSpc>
                <a:spcPts val="2200"/>
              </a:lnSpc>
            </a:pPr>
            <a:r>
              <a:rPr kumimoji="1" lang="en" altLang="zh-CN" sz="2400" dirty="0">
                <a:solidFill>
                  <a:srgbClr val="0432FF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end</a:t>
            </a:r>
            <a:endParaRPr kumimoji="1" lang="zh-CN" altLang="en-US" sz="2400" dirty="0">
              <a:solidFill>
                <a:srgbClr val="0432FF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D15A6CB-7EFC-C64E-B645-C2DEEFF46C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46" y="1008115"/>
            <a:ext cx="4920283" cy="1167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875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25C527C4-1F81-F24B-92F4-C7A5E6BCF1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E8081-9BD5-4D7C-946C-6E41C6C19654}" type="slidenum">
              <a:rPr lang="zh-CN" altLang="en-US" smtClean="0"/>
              <a:t>49</a:t>
            </a:fld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2E8B711-8C2A-554D-A487-527F01C07776}"/>
              </a:ext>
            </a:extLst>
          </p:cNvPr>
          <p:cNvSpPr txBox="1"/>
          <p:nvPr/>
        </p:nvSpPr>
        <p:spPr>
          <a:xfrm>
            <a:off x="5102772" y="513426"/>
            <a:ext cx="6942083" cy="40421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endParaRPr kumimoji="1" lang="en" altLang="zh-CN" sz="2400" dirty="0">
              <a:solidFill>
                <a:srgbClr val="0432FF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>
              <a:lnSpc>
                <a:spcPts val="2200"/>
              </a:lnSpc>
            </a:pPr>
            <a:r>
              <a:rPr kumimoji="1" lang="en" altLang="zh-CN" sz="2400" dirty="0">
                <a:solidFill>
                  <a:srgbClr val="0432FF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else if (</a:t>
            </a:r>
            <a:r>
              <a:rPr kumimoji="1" lang="en" altLang="zh-CN" sz="2400" dirty="0" err="1">
                <a:solidFill>
                  <a:srgbClr val="0432FF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IsDigit</a:t>
            </a:r>
            <a:r>
              <a:rPr kumimoji="1" lang="en" altLang="zh-CN" sz="2400" dirty="0">
                <a:solidFill>
                  <a:srgbClr val="0432FF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()) </a:t>
            </a:r>
          </a:p>
          <a:p>
            <a:pPr>
              <a:lnSpc>
                <a:spcPts val="2200"/>
              </a:lnSpc>
            </a:pPr>
            <a:r>
              <a:rPr kumimoji="1" lang="en" altLang="zh-CN" sz="2400" dirty="0">
                <a:solidFill>
                  <a:srgbClr val="0432FF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begin</a:t>
            </a:r>
          </a:p>
          <a:p>
            <a:pPr>
              <a:lnSpc>
                <a:spcPts val="2200"/>
              </a:lnSpc>
            </a:pPr>
            <a:r>
              <a:rPr kumimoji="1" lang="en" altLang="zh-CN" sz="2400" dirty="0">
                <a:solidFill>
                  <a:srgbClr val="0432FF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	while (</a:t>
            </a:r>
            <a:r>
              <a:rPr kumimoji="1" lang="en" altLang="zh-CN" sz="2400" dirty="0" err="1">
                <a:solidFill>
                  <a:srgbClr val="0432FF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IsDigit</a:t>
            </a:r>
            <a:r>
              <a:rPr kumimoji="1" lang="en" altLang="zh-CN" sz="2400" dirty="0">
                <a:solidFill>
                  <a:srgbClr val="0432FF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())</a:t>
            </a:r>
          </a:p>
          <a:p>
            <a:pPr>
              <a:lnSpc>
                <a:spcPts val="2200"/>
              </a:lnSpc>
            </a:pPr>
            <a:r>
              <a:rPr kumimoji="1" lang="en" altLang="zh-CN" sz="2400" dirty="0">
                <a:solidFill>
                  <a:srgbClr val="0432FF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	begin </a:t>
            </a:r>
            <a:r>
              <a:rPr kumimoji="1" lang="en" altLang="zh-CN" sz="2400" dirty="0" err="1">
                <a:solidFill>
                  <a:srgbClr val="0432FF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Concat</a:t>
            </a:r>
            <a:r>
              <a:rPr kumimoji="1" lang="en" altLang="zh-CN" sz="2400" dirty="0">
                <a:solidFill>
                  <a:srgbClr val="0432FF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( ); </a:t>
            </a:r>
            <a:r>
              <a:rPr kumimoji="1" lang="en" altLang="zh-CN" sz="2400" dirty="0" err="1">
                <a:solidFill>
                  <a:srgbClr val="0432FF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GetChar</a:t>
            </a:r>
            <a:r>
              <a:rPr kumimoji="1" lang="en" altLang="zh-CN" sz="2400" dirty="0">
                <a:solidFill>
                  <a:srgbClr val="0432FF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( );</a:t>
            </a:r>
          </a:p>
          <a:p>
            <a:pPr>
              <a:lnSpc>
                <a:spcPts val="2200"/>
              </a:lnSpc>
            </a:pPr>
            <a:r>
              <a:rPr kumimoji="1" lang="en" altLang="zh-CN" sz="2400" dirty="0">
                <a:solidFill>
                  <a:srgbClr val="0432FF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	end</a:t>
            </a:r>
          </a:p>
          <a:p>
            <a:pPr>
              <a:lnSpc>
                <a:spcPts val="2200"/>
              </a:lnSpc>
            </a:pPr>
            <a:r>
              <a:rPr kumimoji="1" lang="en" altLang="zh-CN" sz="2400" dirty="0">
                <a:solidFill>
                  <a:srgbClr val="0432FF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	Retract();</a:t>
            </a:r>
          </a:p>
          <a:p>
            <a:pPr>
              <a:lnSpc>
                <a:spcPts val="2200"/>
              </a:lnSpc>
            </a:pPr>
            <a:r>
              <a:rPr kumimoji="1" lang="en" altLang="zh-CN" sz="2400" dirty="0">
                <a:solidFill>
                  <a:srgbClr val="0432FF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	value := </a:t>
            </a:r>
            <a:r>
              <a:rPr kumimoji="1" lang="en" altLang="zh-CN" sz="2400" dirty="0" err="1">
                <a:solidFill>
                  <a:srgbClr val="0432FF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InsertConst</a:t>
            </a:r>
            <a:r>
              <a:rPr kumimoji="1" lang="en" altLang="zh-CN" sz="2400" dirty="0">
                <a:solidFill>
                  <a:srgbClr val="0432FF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(</a:t>
            </a:r>
            <a:r>
              <a:rPr kumimoji="1" lang="en" altLang="zh-CN" sz="2400" dirty="0" err="1">
                <a:solidFill>
                  <a:srgbClr val="0432FF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strToken</a:t>
            </a:r>
            <a:r>
              <a:rPr kumimoji="1" lang="en" altLang="zh-CN" sz="2400" dirty="0">
                <a:solidFill>
                  <a:srgbClr val="0432FF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);</a:t>
            </a:r>
          </a:p>
          <a:p>
            <a:pPr>
              <a:lnSpc>
                <a:spcPts val="2200"/>
              </a:lnSpc>
            </a:pPr>
            <a:r>
              <a:rPr kumimoji="1" lang="en" altLang="zh-CN" sz="2400" dirty="0">
                <a:solidFill>
                  <a:srgbClr val="0432FF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	return($INT, value); </a:t>
            </a:r>
          </a:p>
          <a:p>
            <a:pPr>
              <a:lnSpc>
                <a:spcPts val="2200"/>
              </a:lnSpc>
            </a:pPr>
            <a:r>
              <a:rPr kumimoji="1" lang="en" altLang="zh-CN" sz="2400" dirty="0">
                <a:solidFill>
                  <a:srgbClr val="0432FF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end </a:t>
            </a:r>
          </a:p>
          <a:p>
            <a:pPr>
              <a:lnSpc>
                <a:spcPts val="2200"/>
              </a:lnSpc>
            </a:pPr>
            <a:r>
              <a:rPr kumimoji="1" lang="en" altLang="zh-CN" sz="2400" dirty="0">
                <a:solidFill>
                  <a:srgbClr val="0432FF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else if (</a:t>
            </a:r>
            <a:r>
              <a:rPr kumimoji="1" lang="en" altLang="zh-CN" sz="2400" dirty="0" err="1">
                <a:solidFill>
                  <a:srgbClr val="0432FF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ch</a:t>
            </a:r>
            <a:r>
              <a:rPr kumimoji="1" lang="en" altLang="zh-CN" sz="2400" dirty="0">
                <a:solidFill>
                  <a:srgbClr val="0432FF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 =‘=’) return ($ASSIGN, -); </a:t>
            </a:r>
          </a:p>
          <a:p>
            <a:pPr>
              <a:lnSpc>
                <a:spcPts val="2200"/>
              </a:lnSpc>
            </a:pPr>
            <a:r>
              <a:rPr kumimoji="1" lang="en" altLang="zh-CN" sz="2400" dirty="0">
                <a:solidFill>
                  <a:srgbClr val="0432FF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else if (</a:t>
            </a:r>
            <a:r>
              <a:rPr kumimoji="1" lang="en" altLang="zh-CN" sz="2400" dirty="0" err="1">
                <a:solidFill>
                  <a:srgbClr val="0432FF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ch</a:t>
            </a:r>
            <a:r>
              <a:rPr kumimoji="1" lang="en" altLang="zh-CN" sz="2400" dirty="0">
                <a:solidFill>
                  <a:srgbClr val="0432FF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 =‘+’) return ($PLUS, -);</a:t>
            </a:r>
          </a:p>
          <a:p>
            <a:pPr>
              <a:lnSpc>
                <a:spcPts val="2200"/>
              </a:lnSpc>
            </a:pPr>
            <a:endParaRPr kumimoji="1" lang="en" altLang="zh-CN" sz="2400" dirty="0">
              <a:solidFill>
                <a:srgbClr val="0432FF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>
              <a:lnSpc>
                <a:spcPts val="2200"/>
              </a:lnSpc>
            </a:pPr>
            <a:endParaRPr kumimoji="1" lang="zh-CN" altLang="en-US" sz="2400" dirty="0">
              <a:solidFill>
                <a:srgbClr val="0432FF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7EEE6D6-8402-DA43-8233-987E98E5DD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47" y="1026543"/>
            <a:ext cx="4931951" cy="1622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709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E8081-9BD5-4D7C-946C-6E41C6C19654}" type="slidenum">
              <a:rPr lang="zh-CN" altLang="en-US" smtClean="0"/>
              <a:t>5</a:t>
            </a:fld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940652" y="125862"/>
            <a:ext cx="9357293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4400" b="1" dirty="0" smtClean="0">
                <a:solidFill>
                  <a:srgbClr val="FFC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词法分析器实现方案</a:t>
            </a:r>
            <a:endParaRPr lang="en-US" altLang="zh-CN" sz="4400" b="1" dirty="0" smtClean="0">
              <a:solidFill>
                <a:srgbClr val="FFC0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601A998-11A2-C546-A10C-0F2480FF2495}"/>
              </a:ext>
            </a:extLst>
          </p:cNvPr>
          <p:cNvSpPr txBox="1"/>
          <p:nvPr/>
        </p:nvSpPr>
        <p:spPr>
          <a:xfrm>
            <a:off x="1910191" y="1189554"/>
            <a:ext cx="9103594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011893"/>
              </a:buClr>
              <a:buSzPct val="110000"/>
              <a:buFont typeface="Wingdings" pitchFamily="2" charset="2"/>
              <a:buChar char="n"/>
            </a:pPr>
            <a:r>
              <a:rPr kumimoji="1" lang="zh-CN" altLang="en-US" sz="2800" dirty="0" smtClean="0">
                <a:latin typeface="SimHei" panose="02010609060101010101" pitchFamily="49" charset="-122"/>
                <a:ea typeface="SimHei" panose="02010609060101010101" pitchFamily="49" charset="-122"/>
              </a:rPr>
              <a:t>手工编码实现方案</a:t>
            </a:r>
            <a:endParaRPr kumimoji="1" lang="zh-CN" altLang="en-US" sz="2800" dirty="0"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 marL="1028700" lvl="1" indent="-571500">
              <a:buClr>
                <a:srgbClr val="011893"/>
              </a:buClr>
              <a:buSzPct val="110000"/>
              <a:buFont typeface="Wingdings" pitchFamily="2" charset="2"/>
              <a:buChar char="p"/>
            </a:pPr>
            <a:r>
              <a:rPr kumimoji="1" lang="zh-CN" altLang="en-US" sz="2800" dirty="0" smtClean="0">
                <a:latin typeface="SimHei" panose="02010609060101010101" pitchFamily="49" charset="-122"/>
                <a:ea typeface="SimHei" panose="02010609060101010101" pitchFamily="49" charset="-122"/>
              </a:rPr>
              <a:t>相对比较复杂、易出错</a:t>
            </a:r>
            <a:endParaRPr kumimoji="1" lang="en-US" altLang="zh-CN" sz="2800" dirty="0" smtClean="0"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 marL="1028700" lvl="1" indent="-571500">
              <a:buClr>
                <a:srgbClr val="011893"/>
              </a:buClr>
              <a:buSzPct val="110000"/>
              <a:buFont typeface="Wingdings" pitchFamily="2" charset="2"/>
              <a:buChar char="p"/>
            </a:pPr>
            <a:r>
              <a:rPr kumimoji="1" lang="zh-CN" altLang="en-US" sz="2800" dirty="0" smtClean="0">
                <a:latin typeface="SimHei" panose="02010609060101010101" pitchFamily="49" charset="-122"/>
                <a:ea typeface="SimHei" panose="02010609060101010101" pitchFamily="49" charset="-122"/>
              </a:rPr>
              <a:t>效率较高，生成的词法分析程序的代码量较少（目前非常流行的实现方法</a:t>
            </a:r>
            <a:r>
              <a:rPr kumimoji="1" lang="en-US" altLang="zh-CN" sz="2800" dirty="0" smtClean="0">
                <a:latin typeface="SimHei" panose="02010609060101010101" pitchFamily="49" charset="-122"/>
                <a:ea typeface="SimHei" panose="02010609060101010101" pitchFamily="49" charset="-122"/>
              </a:rPr>
              <a:t>GCC\LLVM</a:t>
            </a:r>
            <a:r>
              <a:rPr kumimoji="1" lang="zh-CN" altLang="en-US" sz="2800" dirty="0" smtClean="0">
                <a:latin typeface="SimHei" panose="02010609060101010101" pitchFamily="49" charset="-122"/>
                <a:ea typeface="SimHei" panose="02010609060101010101" pitchFamily="49" charset="-122"/>
              </a:rPr>
              <a:t>） </a:t>
            </a:r>
            <a:endParaRPr kumimoji="1" lang="en-US" altLang="zh-CN" sz="2800" dirty="0" smtClean="0"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 marL="1028700" lvl="1" indent="-571500">
              <a:buClr>
                <a:srgbClr val="011893"/>
              </a:buClr>
              <a:buSzPct val="110000"/>
              <a:buFont typeface="Wingdings" pitchFamily="2" charset="2"/>
              <a:buChar char="p"/>
            </a:pPr>
            <a:endParaRPr kumimoji="1" lang="zh-CN" altLang="en-US" sz="2800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601A998-11A2-C546-A10C-0F2480FF2495}"/>
              </a:ext>
            </a:extLst>
          </p:cNvPr>
          <p:cNvSpPr txBox="1"/>
          <p:nvPr/>
        </p:nvSpPr>
        <p:spPr>
          <a:xfrm>
            <a:off x="1910191" y="3257001"/>
            <a:ext cx="910359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011893"/>
              </a:buClr>
              <a:buSzPct val="110000"/>
              <a:buFont typeface="Wingdings" pitchFamily="2" charset="2"/>
              <a:buChar char="n"/>
            </a:pPr>
            <a:r>
              <a:rPr kumimoji="1" lang="zh-CN" altLang="en-US" sz="2800" dirty="0" smtClean="0">
                <a:latin typeface="SimHei" panose="02010609060101010101" pitchFamily="49" charset="-122"/>
                <a:ea typeface="SimHei" panose="02010609060101010101" pitchFamily="49" charset="-122"/>
              </a:rPr>
              <a:t>词法分析器的自动生成器（</a:t>
            </a:r>
            <a:r>
              <a:rPr kumimoji="1" lang="en-US" altLang="zh-CN" sz="2800" dirty="0" smtClean="0">
                <a:latin typeface="SimHei" panose="02010609060101010101" pitchFamily="49" charset="-122"/>
                <a:ea typeface="SimHei" panose="02010609060101010101" pitchFamily="49" charset="-122"/>
              </a:rPr>
              <a:t>Lex\Flex\</a:t>
            </a:r>
            <a:r>
              <a:rPr kumimoji="1" lang="en-US" altLang="zh-CN" sz="2800" dirty="0" err="1" smtClean="0">
                <a:latin typeface="SimHei" panose="02010609060101010101" pitchFamily="49" charset="-122"/>
                <a:ea typeface="SimHei" panose="02010609060101010101" pitchFamily="49" charset="-122"/>
              </a:rPr>
              <a:t>Jlex</a:t>
            </a:r>
            <a:r>
              <a:rPr kumimoji="1" lang="zh-CN" altLang="en-US" sz="2800" dirty="0">
                <a:latin typeface="SimHei" panose="02010609060101010101" pitchFamily="49" charset="-122"/>
                <a:ea typeface="SimHei" panose="02010609060101010101" pitchFamily="49" charset="-122"/>
              </a:rPr>
              <a:t>等</a:t>
            </a:r>
            <a:r>
              <a:rPr kumimoji="1" lang="zh-CN" altLang="en-US" sz="2800" dirty="0" smtClean="0">
                <a:latin typeface="SimHei" panose="02010609060101010101" pitchFamily="49" charset="-122"/>
                <a:ea typeface="SimHei" panose="02010609060101010101" pitchFamily="49" charset="-122"/>
              </a:rPr>
              <a:t>）</a:t>
            </a:r>
            <a:endParaRPr kumimoji="1" lang="zh-CN" altLang="en-US" sz="2800" dirty="0"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 marL="1028700" lvl="1" indent="-571500">
              <a:buClr>
                <a:srgbClr val="011893"/>
              </a:buClr>
              <a:buSzPct val="110000"/>
              <a:buFont typeface="Wingdings" pitchFamily="2" charset="2"/>
              <a:buChar char="p"/>
            </a:pPr>
            <a:r>
              <a:rPr kumimoji="1" lang="zh-CN" altLang="en-US" sz="2800" dirty="0" smtClean="0">
                <a:latin typeface="SimHei" panose="02010609060101010101" pitchFamily="49" charset="-122"/>
                <a:ea typeface="SimHei" panose="02010609060101010101" pitchFamily="49" charset="-122"/>
              </a:rPr>
              <a:t>可快速原型，程序员写的代码量少</a:t>
            </a:r>
            <a:endParaRPr kumimoji="1" lang="en-US" altLang="zh-CN" sz="2800" dirty="0" smtClean="0"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 marL="1028700" lvl="1" indent="-571500">
              <a:buClr>
                <a:srgbClr val="011893"/>
              </a:buClr>
              <a:buSzPct val="110000"/>
              <a:buFont typeface="Wingdings" pitchFamily="2" charset="2"/>
              <a:buChar char="p"/>
            </a:pPr>
            <a:r>
              <a:rPr kumimoji="1" lang="zh-CN" altLang="en-US" sz="2800" dirty="0" smtClean="0">
                <a:latin typeface="SimHei" panose="02010609060101010101" pitchFamily="49" charset="-122"/>
                <a:ea typeface="SimHei" panose="02010609060101010101" pitchFamily="49" charset="-122"/>
              </a:rPr>
              <a:t>较难控制细节，调优比较难 </a:t>
            </a:r>
            <a:endParaRPr kumimoji="1" lang="en-US" altLang="zh-CN" sz="2800" dirty="0" smtClean="0"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 marL="1028700" lvl="1" indent="-571500">
              <a:buClr>
                <a:srgbClr val="011893"/>
              </a:buClr>
              <a:buSzPct val="110000"/>
              <a:buFont typeface="Wingdings" pitchFamily="2" charset="2"/>
              <a:buChar char="p"/>
            </a:pPr>
            <a:endParaRPr kumimoji="1" lang="zh-CN" altLang="en-US" sz="2800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024178" y="5132478"/>
            <a:ext cx="914400" cy="5195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</a:rPr>
              <a:t>正规表达式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7" name="右箭头 6"/>
          <p:cNvSpPr/>
          <p:nvPr/>
        </p:nvSpPr>
        <p:spPr>
          <a:xfrm>
            <a:off x="2962928" y="5344422"/>
            <a:ext cx="1484959" cy="117162"/>
          </a:xfrm>
          <a:prstGeom prst="rightArrow">
            <a:avLst/>
          </a:prstGeom>
          <a:solidFill>
            <a:srgbClr val="FF8C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4457121" y="5199668"/>
            <a:ext cx="914400" cy="5195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dirty="0" smtClean="0">
                <a:solidFill>
                  <a:schemeClr val="tx1"/>
                </a:solidFill>
              </a:rPr>
              <a:t>非确定的有穷自动机</a:t>
            </a:r>
            <a:r>
              <a:rPr lang="en-US" altLang="zh-CN" sz="1100" dirty="0" smtClean="0">
                <a:solidFill>
                  <a:schemeClr val="tx1"/>
                </a:solidFill>
              </a:rPr>
              <a:t>NFA</a:t>
            </a:r>
            <a:endParaRPr lang="zh-CN" altLang="en-US" sz="1100" dirty="0">
              <a:solidFill>
                <a:schemeClr val="tx1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6387516" y="5153981"/>
            <a:ext cx="914400" cy="5195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dirty="0" smtClean="0">
                <a:solidFill>
                  <a:schemeClr val="tx1"/>
                </a:solidFill>
              </a:rPr>
              <a:t>确定</a:t>
            </a:r>
            <a:r>
              <a:rPr lang="zh-CN" altLang="en-US" sz="1100" dirty="0">
                <a:solidFill>
                  <a:schemeClr val="tx1"/>
                </a:solidFill>
              </a:rPr>
              <a:t>的有穷</a:t>
            </a:r>
            <a:r>
              <a:rPr lang="zh-CN" altLang="en-US" sz="1100" dirty="0" smtClean="0">
                <a:solidFill>
                  <a:schemeClr val="tx1"/>
                </a:solidFill>
              </a:rPr>
              <a:t>自动机</a:t>
            </a:r>
            <a:endParaRPr lang="zh-CN" altLang="en-US" sz="1100" dirty="0">
              <a:solidFill>
                <a:schemeClr val="tx1"/>
              </a:solidFill>
            </a:endParaRPr>
          </a:p>
          <a:p>
            <a:pPr algn="ctr"/>
            <a:r>
              <a:rPr lang="en-US" altLang="zh-CN" sz="1100" dirty="0" smtClean="0">
                <a:solidFill>
                  <a:schemeClr val="tx1"/>
                </a:solidFill>
              </a:rPr>
              <a:t>DFA</a:t>
            </a:r>
            <a:endParaRPr lang="zh-CN" altLang="en-US" sz="1100" dirty="0">
              <a:solidFill>
                <a:schemeClr val="tx1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431986" y="5565375"/>
            <a:ext cx="946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子集法</a:t>
            </a:r>
            <a:endParaRPr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2836592" y="5542193"/>
            <a:ext cx="17031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Thompson</a:t>
            </a:r>
            <a:r>
              <a:rPr lang="zh-CN" altLang="en-US" dirty="0" smtClean="0"/>
              <a:t>算法</a:t>
            </a:r>
            <a:endParaRPr lang="zh-CN" altLang="en-US" dirty="0"/>
          </a:p>
        </p:txBody>
      </p:sp>
      <p:sp>
        <p:nvSpPr>
          <p:cNvPr id="12" name="右箭头 11"/>
          <p:cNvSpPr/>
          <p:nvPr/>
        </p:nvSpPr>
        <p:spPr>
          <a:xfrm>
            <a:off x="5376138" y="5365924"/>
            <a:ext cx="1006761" cy="95660"/>
          </a:xfrm>
          <a:prstGeom prst="rightArrow">
            <a:avLst/>
          </a:prstGeom>
          <a:solidFill>
            <a:srgbClr val="FF8C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右箭头 12"/>
          <p:cNvSpPr/>
          <p:nvPr/>
        </p:nvSpPr>
        <p:spPr>
          <a:xfrm>
            <a:off x="7311150" y="5344421"/>
            <a:ext cx="1006761" cy="95660"/>
          </a:xfrm>
          <a:prstGeom prst="rightArrow">
            <a:avLst/>
          </a:prstGeom>
          <a:solidFill>
            <a:srgbClr val="FF8C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7341382" y="5534547"/>
            <a:ext cx="10746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Hopcroft </a:t>
            </a:r>
            <a:r>
              <a:rPr lang="zh-CN" altLang="en-US" sz="1400" dirty="0" smtClean="0"/>
              <a:t>最小</a:t>
            </a:r>
            <a:r>
              <a:rPr lang="zh-CN" altLang="en-US" sz="1400" dirty="0"/>
              <a:t>化算法</a:t>
            </a:r>
          </a:p>
        </p:txBody>
      </p:sp>
      <p:sp>
        <p:nvSpPr>
          <p:cNvPr id="15" name="矩形 14"/>
          <p:cNvSpPr/>
          <p:nvPr/>
        </p:nvSpPr>
        <p:spPr>
          <a:xfrm>
            <a:off x="8366611" y="5106151"/>
            <a:ext cx="914400" cy="5195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dirty="0" smtClean="0">
                <a:solidFill>
                  <a:schemeClr val="tx1"/>
                </a:solidFill>
              </a:rPr>
              <a:t>自动生成的词法分析器代码</a:t>
            </a:r>
            <a:endParaRPr lang="zh-CN" altLang="en-US" sz="1100" dirty="0">
              <a:solidFill>
                <a:schemeClr val="tx1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7142171" y="1176773"/>
            <a:ext cx="914400" cy="5195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solidFill>
                  <a:schemeClr val="tx1"/>
                </a:solidFill>
              </a:rPr>
              <a:t>正规文法</a:t>
            </a:r>
            <a:endParaRPr lang="zh-CN" altLang="en-US" sz="1600" dirty="0">
              <a:solidFill>
                <a:schemeClr val="tx1"/>
              </a:solidFill>
            </a:endParaRPr>
          </a:p>
        </p:txBody>
      </p:sp>
      <p:sp>
        <p:nvSpPr>
          <p:cNvPr id="17" name="右箭头 16"/>
          <p:cNvSpPr/>
          <p:nvPr/>
        </p:nvSpPr>
        <p:spPr>
          <a:xfrm>
            <a:off x="8056572" y="1372388"/>
            <a:ext cx="945572" cy="151643"/>
          </a:xfrm>
          <a:prstGeom prst="rightArrow">
            <a:avLst/>
          </a:prstGeom>
          <a:solidFill>
            <a:srgbClr val="FF8C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9002144" y="1189554"/>
            <a:ext cx="914400" cy="5195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solidFill>
                  <a:schemeClr val="tx1"/>
                </a:solidFill>
              </a:rPr>
              <a:t>状态</a:t>
            </a:r>
            <a:r>
              <a:rPr lang="zh-CN" altLang="en-US" sz="1600" dirty="0">
                <a:solidFill>
                  <a:schemeClr val="tx1"/>
                </a:solidFill>
              </a:rPr>
              <a:t>转换图</a:t>
            </a:r>
          </a:p>
        </p:txBody>
      </p:sp>
    </p:spTree>
    <p:extLst>
      <p:ext uri="{BB962C8B-B14F-4D97-AF65-F5344CB8AC3E}">
        <p14:creationId xmlns:p14="http://schemas.microsoft.com/office/powerpoint/2010/main" val="3046004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/>
      <p:bldP spid="11" grpId="0"/>
      <p:bldP spid="12" grpId="0" animBg="1"/>
      <p:bldP spid="13" grpId="0" animBg="1"/>
      <p:bldP spid="14" grpId="0"/>
      <p:bldP spid="15" grpId="0" animBg="1"/>
      <p:bldP spid="16" grpId="0" animBg="1"/>
      <p:bldP spid="17" grpId="0" animBg="1"/>
      <p:bldP spid="18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EFC9E1DD-CD67-994E-B08B-FE664DD70F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E8081-9BD5-4D7C-946C-6E41C6C19654}" type="slidenum">
              <a:rPr lang="zh-CN" altLang="en-US" smtClean="0"/>
              <a:t>50</a:t>
            </a:fld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EB15A13-0889-374F-B00F-27F8D0158EDC}"/>
              </a:ext>
            </a:extLst>
          </p:cNvPr>
          <p:cNvSpPr txBox="1"/>
          <p:nvPr/>
        </p:nvSpPr>
        <p:spPr>
          <a:xfrm>
            <a:off x="5102772" y="513426"/>
            <a:ext cx="6942083" cy="40421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endParaRPr kumimoji="1" lang="en" altLang="zh-CN" sz="2400" dirty="0">
              <a:solidFill>
                <a:srgbClr val="0432FF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>
              <a:lnSpc>
                <a:spcPts val="2200"/>
              </a:lnSpc>
            </a:pPr>
            <a:endParaRPr kumimoji="1" lang="en" altLang="zh-CN" sz="2400" dirty="0">
              <a:solidFill>
                <a:srgbClr val="0432FF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>
              <a:lnSpc>
                <a:spcPts val="2200"/>
              </a:lnSpc>
            </a:pPr>
            <a:r>
              <a:rPr kumimoji="1" lang="en" altLang="zh-CN" sz="2400" dirty="0">
                <a:solidFill>
                  <a:srgbClr val="0432FF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else if (</a:t>
            </a:r>
            <a:r>
              <a:rPr kumimoji="1" lang="en" altLang="zh-CN" sz="2400" dirty="0" err="1">
                <a:solidFill>
                  <a:srgbClr val="0432FF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ch</a:t>
            </a:r>
            <a:r>
              <a:rPr kumimoji="1" lang="en" altLang="zh-CN" sz="2400" dirty="0">
                <a:solidFill>
                  <a:srgbClr val="0432FF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 =‘*’) </a:t>
            </a:r>
          </a:p>
          <a:p>
            <a:pPr>
              <a:lnSpc>
                <a:spcPts val="2200"/>
              </a:lnSpc>
            </a:pPr>
            <a:r>
              <a:rPr kumimoji="1" lang="en" altLang="zh-CN" sz="2400" dirty="0">
                <a:solidFill>
                  <a:srgbClr val="0432FF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begin </a:t>
            </a:r>
          </a:p>
          <a:p>
            <a:pPr>
              <a:lnSpc>
                <a:spcPts val="2200"/>
              </a:lnSpc>
            </a:pPr>
            <a:r>
              <a:rPr kumimoji="1" lang="en" altLang="zh-CN" sz="2400" dirty="0" err="1">
                <a:solidFill>
                  <a:srgbClr val="0432FF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GetChar</a:t>
            </a:r>
            <a:r>
              <a:rPr kumimoji="1" lang="en" altLang="zh-CN" sz="2400" dirty="0">
                <a:solidFill>
                  <a:srgbClr val="0432FF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();</a:t>
            </a:r>
            <a:endParaRPr kumimoji="1" lang="zh-CN" altLang="en-US" sz="2400" dirty="0">
              <a:solidFill>
                <a:srgbClr val="0432FF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>
              <a:lnSpc>
                <a:spcPts val="2200"/>
              </a:lnSpc>
            </a:pPr>
            <a:r>
              <a:rPr kumimoji="1" lang="en" altLang="zh-CN" sz="2400" dirty="0">
                <a:solidFill>
                  <a:srgbClr val="0432FF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if (</a:t>
            </a:r>
            <a:r>
              <a:rPr kumimoji="1" lang="en" altLang="zh-CN" sz="2400" dirty="0" err="1">
                <a:solidFill>
                  <a:srgbClr val="0432FF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ch</a:t>
            </a:r>
            <a:r>
              <a:rPr kumimoji="1" lang="en" altLang="zh-CN" sz="2400" dirty="0">
                <a:solidFill>
                  <a:srgbClr val="0432FF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 =‘*’) return ($POWER, -);</a:t>
            </a:r>
          </a:p>
          <a:p>
            <a:pPr>
              <a:lnSpc>
                <a:spcPts val="2200"/>
              </a:lnSpc>
            </a:pPr>
            <a:r>
              <a:rPr kumimoji="1" lang="en" altLang="zh-CN" sz="2400" dirty="0">
                <a:solidFill>
                  <a:srgbClr val="0432FF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Retract(); return ($STAR, -);</a:t>
            </a:r>
          </a:p>
          <a:p>
            <a:pPr>
              <a:lnSpc>
                <a:spcPts val="2200"/>
              </a:lnSpc>
            </a:pPr>
            <a:r>
              <a:rPr kumimoji="1" lang="en" altLang="zh-CN" sz="2400" dirty="0">
                <a:solidFill>
                  <a:srgbClr val="0432FF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end </a:t>
            </a:r>
          </a:p>
          <a:p>
            <a:pPr>
              <a:lnSpc>
                <a:spcPts val="2200"/>
              </a:lnSpc>
            </a:pPr>
            <a:r>
              <a:rPr kumimoji="1" lang="en" altLang="zh-CN" sz="2400" dirty="0">
                <a:solidFill>
                  <a:srgbClr val="C000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else if (</a:t>
            </a:r>
            <a:r>
              <a:rPr kumimoji="1" lang="en" altLang="zh-CN" sz="2400" dirty="0" err="1">
                <a:solidFill>
                  <a:srgbClr val="C000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ch</a:t>
            </a:r>
            <a:r>
              <a:rPr kumimoji="1" lang="en" altLang="zh-CN" sz="2400" dirty="0">
                <a:solidFill>
                  <a:srgbClr val="C000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 =‘,’) return ($COMMA, -); </a:t>
            </a:r>
          </a:p>
          <a:p>
            <a:pPr>
              <a:lnSpc>
                <a:spcPts val="2200"/>
              </a:lnSpc>
            </a:pPr>
            <a:r>
              <a:rPr kumimoji="1" lang="en" altLang="zh-CN" sz="2400" dirty="0">
                <a:solidFill>
                  <a:srgbClr val="00B05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else if (</a:t>
            </a:r>
            <a:r>
              <a:rPr kumimoji="1" lang="en" altLang="zh-CN" sz="2400" dirty="0" err="1">
                <a:solidFill>
                  <a:srgbClr val="00B05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ch</a:t>
            </a:r>
            <a:r>
              <a:rPr kumimoji="1" lang="en" altLang="zh-CN" sz="2400" dirty="0">
                <a:solidFill>
                  <a:srgbClr val="00B05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 =‘(’) return ($LPAR, -); </a:t>
            </a:r>
          </a:p>
          <a:p>
            <a:pPr>
              <a:lnSpc>
                <a:spcPts val="2200"/>
              </a:lnSpc>
            </a:pPr>
            <a:r>
              <a:rPr kumimoji="1" lang="en" altLang="zh-CN" sz="2400" dirty="0">
                <a:solidFill>
                  <a:srgbClr val="7030A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else if (</a:t>
            </a:r>
            <a:r>
              <a:rPr kumimoji="1" lang="en" altLang="zh-CN" sz="2400" dirty="0" err="1">
                <a:solidFill>
                  <a:srgbClr val="7030A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ch</a:t>
            </a:r>
            <a:r>
              <a:rPr kumimoji="1" lang="en" altLang="zh-CN" sz="2400" dirty="0">
                <a:solidFill>
                  <a:srgbClr val="7030A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 =‘)’) return ($RPAR, -); </a:t>
            </a:r>
          </a:p>
          <a:p>
            <a:pPr>
              <a:lnSpc>
                <a:spcPts val="2200"/>
              </a:lnSpc>
            </a:pPr>
            <a:r>
              <a:rPr kumimoji="1" lang="en" altLang="zh-CN" sz="2400" dirty="0">
                <a:solidFill>
                  <a:srgbClr val="0432FF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else </a:t>
            </a:r>
            <a:r>
              <a:rPr kumimoji="1" lang="en" altLang="zh-CN" sz="2400" dirty="0" err="1">
                <a:solidFill>
                  <a:srgbClr val="0432FF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ProcError</a:t>
            </a:r>
            <a:r>
              <a:rPr kumimoji="1" lang="en" altLang="zh-CN" sz="2400" dirty="0">
                <a:solidFill>
                  <a:srgbClr val="0432FF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( ); /* </a:t>
            </a:r>
            <a:r>
              <a:rPr kumimoji="1" lang="zh-CN" altLang="en-US" sz="2400" dirty="0">
                <a:solidFill>
                  <a:srgbClr val="0432FF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错误处理 *</a:t>
            </a:r>
            <a:r>
              <a:rPr kumimoji="1" lang="en-US" altLang="zh-CN" sz="2400" dirty="0">
                <a:solidFill>
                  <a:srgbClr val="0432FF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/</a:t>
            </a:r>
          </a:p>
          <a:p>
            <a:pPr>
              <a:lnSpc>
                <a:spcPts val="2200"/>
              </a:lnSpc>
            </a:pPr>
            <a:endParaRPr kumimoji="1" lang="en-US" altLang="zh-CN" sz="2400" dirty="0">
              <a:solidFill>
                <a:srgbClr val="0432FF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>
              <a:lnSpc>
                <a:spcPts val="2200"/>
              </a:lnSpc>
            </a:pPr>
            <a:endParaRPr kumimoji="1" lang="zh-CN" altLang="en-US" sz="2400" dirty="0">
              <a:solidFill>
                <a:srgbClr val="0432FF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7858820-FC33-B844-B595-0A3D084E04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30" y="1013504"/>
            <a:ext cx="4955627" cy="2696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413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3FDBC8E-A444-B74A-80B7-543BC55A1F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E8081-9BD5-4D7C-946C-6E41C6C19654}" type="slidenum">
              <a:rPr lang="zh-CN" altLang="en-US" smtClean="0"/>
              <a:t>51</a:t>
            </a:fld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6FABE87-7CD8-3D48-8674-1D083CBBEE9C}"/>
              </a:ext>
            </a:extLst>
          </p:cNvPr>
          <p:cNvSpPr txBox="1"/>
          <p:nvPr/>
        </p:nvSpPr>
        <p:spPr>
          <a:xfrm>
            <a:off x="1827644" y="257465"/>
            <a:ext cx="992716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4400" dirty="0">
                <a:latin typeface="SimHei" panose="02010609060101010101" pitchFamily="49" charset="-122"/>
                <a:ea typeface="SimHei" panose="02010609060101010101" pitchFamily="49" charset="-122"/>
              </a:rPr>
              <a:t>将状态图的代码一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0A2831E-8D76-7C42-B857-DED37B391410}"/>
              </a:ext>
            </a:extLst>
          </p:cNvPr>
          <p:cNvSpPr txBox="1"/>
          <p:nvPr/>
        </p:nvSpPr>
        <p:spPr>
          <a:xfrm>
            <a:off x="489040" y="1091335"/>
            <a:ext cx="115148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indent="-571500">
              <a:buClr>
                <a:srgbClr val="011893"/>
              </a:buClr>
              <a:buSzPct val="110000"/>
              <a:buFont typeface="Wingdings" pitchFamily="2" charset="2"/>
              <a:buChar char="n"/>
            </a:pPr>
            <a:r>
              <a:rPr kumimoji="1" lang="zh-CN" altLang="en-US" sz="3600" dirty="0">
                <a:latin typeface="SimHei" panose="02010609060101010101" pitchFamily="49" charset="-122"/>
                <a:ea typeface="SimHei" panose="02010609060101010101" pitchFamily="49" charset="-122"/>
              </a:rPr>
              <a:t>变量</a:t>
            </a:r>
            <a:r>
              <a:rPr kumimoji="1" lang="en" altLang="zh-CN" sz="3600" dirty="0" err="1">
                <a:latin typeface="SimHei" panose="02010609060101010101" pitchFamily="49" charset="-122"/>
                <a:ea typeface="SimHei" panose="02010609060101010101" pitchFamily="49" charset="-122"/>
              </a:rPr>
              <a:t>curState</a:t>
            </a:r>
            <a:r>
              <a:rPr kumimoji="1" lang="zh-CN" altLang="en-US" sz="3600" dirty="0">
                <a:latin typeface="SimHei" panose="02010609060101010101" pitchFamily="49" charset="-122"/>
                <a:ea typeface="SimHei" panose="02010609060101010101" pitchFamily="49" charset="-122"/>
              </a:rPr>
              <a:t>用于保存现有的状态</a:t>
            </a:r>
          </a:p>
          <a:p>
            <a:pPr marL="914400" indent="-571500">
              <a:buClr>
                <a:srgbClr val="011893"/>
              </a:buClr>
              <a:buSzPct val="110000"/>
              <a:buFont typeface="Wingdings" pitchFamily="2" charset="2"/>
              <a:buChar char="n"/>
            </a:pPr>
            <a:r>
              <a:rPr kumimoji="1" lang="zh-CN" altLang="en-US" sz="3600" dirty="0">
                <a:latin typeface="SimHei" panose="02010609060101010101" pitchFamily="49" charset="-122"/>
                <a:ea typeface="SimHei" panose="02010609060101010101" pitchFamily="49" charset="-122"/>
              </a:rPr>
              <a:t>用二维数组表示状态图：</a:t>
            </a:r>
            <a:r>
              <a:rPr kumimoji="1" lang="en" altLang="zh-CN" sz="3600" dirty="0" err="1">
                <a:latin typeface="SimHei" panose="02010609060101010101" pitchFamily="49" charset="-122"/>
                <a:ea typeface="SimHei" panose="02010609060101010101" pitchFamily="49" charset="-122"/>
              </a:rPr>
              <a:t>stateTrans</a:t>
            </a:r>
            <a:r>
              <a:rPr kumimoji="1" lang="en" altLang="zh-CN" sz="3600" dirty="0">
                <a:latin typeface="SimHei" panose="02010609060101010101" pitchFamily="49" charset="-122"/>
                <a:ea typeface="SimHei" panose="02010609060101010101" pitchFamily="49" charset="-122"/>
              </a:rPr>
              <a:t>[state][char]</a:t>
            </a:r>
            <a:endParaRPr kumimoji="1" lang="en-US" altLang="zh-CN" sz="3600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14836D5-44B5-2247-9C09-1FFA2613AE2D}"/>
              </a:ext>
            </a:extLst>
          </p:cNvPr>
          <p:cNvSpPr txBox="1"/>
          <p:nvPr/>
        </p:nvSpPr>
        <p:spPr>
          <a:xfrm>
            <a:off x="228808" y="3260850"/>
            <a:ext cx="7652649" cy="319574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endParaRPr kumimoji="1" lang="en" altLang="zh-CN" sz="2400" dirty="0">
              <a:solidFill>
                <a:srgbClr val="0432FF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>
              <a:lnSpc>
                <a:spcPts val="2200"/>
              </a:lnSpc>
            </a:pPr>
            <a:r>
              <a:rPr kumimoji="1" lang="en" altLang="zh-CN" sz="2400" dirty="0" err="1">
                <a:solidFill>
                  <a:srgbClr val="0432FF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curState</a:t>
            </a:r>
            <a:r>
              <a:rPr kumimoji="1" lang="en" altLang="zh-CN" sz="2400" dirty="0">
                <a:solidFill>
                  <a:srgbClr val="0432FF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 = </a:t>
            </a:r>
            <a:r>
              <a:rPr kumimoji="1" lang="zh-CN" altLang="en-US" sz="2400" dirty="0">
                <a:solidFill>
                  <a:srgbClr val="0432FF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初态 </a:t>
            </a:r>
            <a:endParaRPr kumimoji="1" lang="en-US" altLang="zh-CN" sz="2400" dirty="0">
              <a:solidFill>
                <a:srgbClr val="0432FF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>
              <a:lnSpc>
                <a:spcPts val="2200"/>
              </a:lnSpc>
            </a:pPr>
            <a:r>
              <a:rPr kumimoji="1" lang="en" altLang="zh-CN" sz="2400" dirty="0" err="1">
                <a:solidFill>
                  <a:srgbClr val="0432FF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GetChar</a:t>
            </a:r>
            <a:r>
              <a:rPr kumimoji="1" lang="en" altLang="zh-CN" sz="2400" dirty="0">
                <a:solidFill>
                  <a:srgbClr val="0432FF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(); </a:t>
            </a:r>
          </a:p>
          <a:p>
            <a:pPr>
              <a:lnSpc>
                <a:spcPts val="2200"/>
              </a:lnSpc>
            </a:pPr>
            <a:r>
              <a:rPr kumimoji="1" lang="en" altLang="zh-CN" sz="2400" dirty="0">
                <a:solidFill>
                  <a:srgbClr val="0432FF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while( </a:t>
            </a:r>
            <a:r>
              <a:rPr kumimoji="1" lang="en" altLang="zh-CN" sz="2400" dirty="0" err="1">
                <a:solidFill>
                  <a:srgbClr val="0432FF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stateTrans</a:t>
            </a:r>
            <a:r>
              <a:rPr kumimoji="1" lang="en" altLang="zh-CN" sz="2400" dirty="0">
                <a:solidFill>
                  <a:srgbClr val="0432FF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[</a:t>
            </a:r>
            <a:r>
              <a:rPr kumimoji="1" lang="en" altLang="zh-CN" sz="2400" dirty="0" err="1">
                <a:solidFill>
                  <a:srgbClr val="0432FF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curState</a:t>
            </a:r>
            <a:r>
              <a:rPr kumimoji="1" lang="en" altLang="zh-CN" sz="2400" dirty="0">
                <a:solidFill>
                  <a:srgbClr val="0432FF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][</a:t>
            </a:r>
            <a:r>
              <a:rPr kumimoji="1" lang="en" altLang="zh-CN" sz="2400" dirty="0" err="1">
                <a:solidFill>
                  <a:srgbClr val="0432FF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ch</a:t>
            </a:r>
            <a:r>
              <a:rPr kumimoji="1" lang="en" altLang="zh-CN" sz="2400" dirty="0">
                <a:solidFill>
                  <a:srgbClr val="0432FF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] </a:t>
            </a:r>
            <a:r>
              <a:rPr kumimoji="1" lang="zh-CN" altLang="en-US" sz="2400" dirty="0">
                <a:solidFill>
                  <a:srgbClr val="0432FF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有定义 </a:t>
            </a:r>
            <a:r>
              <a:rPr kumimoji="1" lang="en-US" altLang="zh-CN" sz="2400" dirty="0">
                <a:solidFill>
                  <a:srgbClr val="0432FF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){ </a:t>
            </a:r>
          </a:p>
          <a:p>
            <a:pPr>
              <a:lnSpc>
                <a:spcPts val="2200"/>
              </a:lnSpc>
            </a:pPr>
            <a:r>
              <a:rPr kumimoji="1" lang="zh-CN" altLang="en-US" sz="2400" dirty="0">
                <a:solidFill>
                  <a:srgbClr val="0432FF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  </a:t>
            </a:r>
            <a:r>
              <a:rPr kumimoji="1" lang="en-US" altLang="zh-CN" sz="2400" dirty="0">
                <a:solidFill>
                  <a:srgbClr val="00B05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// </a:t>
            </a:r>
            <a:r>
              <a:rPr kumimoji="1" lang="zh-CN" altLang="en-US" sz="2400" dirty="0">
                <a:solidFill>
                  <a:srgbClr val="00B05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存在后继状态，读入、拼接</a:t>
            </a:r>
            <a:endParaRPr kumimoji="1" lang="en-US" altLang="zh-CN" sz="2400" dirty="0">
              <a:solidFill>
                <a:srgbClr val="00B050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>
              <a:lnSpc>
                <a:spcPts val="2200"/>
              </a:lnSpc>
            </a:pPr>
            <a:r>
              <a:rPr kumimoji="1" lang="zh-CN" altLang="en-US" sz="2400" dirty="0">
                <a:solidFill>
                  <a:srgbClr val="0432FF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  </a:t>
            </a:r>
            <a:r>
              <a:rPr kumimoji="1" lang="en" altLang="zh-CN" sz="2400" dirty="0" err="1">
                <a:solidFill>
                  <a:srgbClr val="0432FF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Concat</a:t>
            </a:r>
            <a:r>
              <a:rPr kumimoji="1" lang="en" altLang="zh-CN" sz="2400" dirty="0">
                <a:solidFill>
                  <a:srgbClr val="0432FF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(); </a:t>
            </a:r>
          </a:p>
          <a:p>
            <a:pPr>
              <a:lnSpc>
                <a:spcPts val="2200"/>
              </a:lnSpc>
            </a:pPr>
            <a:r>
              <a:rPr kumimoji="1" lang="zh-CN" altLang="en-US" sz="2400" dirty="0">
                <a:solidFill>
                  <a:srgbClr val="0432FF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  </a:t>
            </a:r>
            <a:r>
              <a:rPr kumimoji="1" lang="en" altLang="zh-CN" sz="2400" dirty="0">
                <a:solidFill>
                  <a:srgbClr val="00B05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// </a:t>
            </a:r>
            <a:r>
              <a:rPr kumimoji="1" lang="zh-CN" altLang="en-US" sz="2400" dirty="0">
                <a:solidFill>
                  <a:srgbClr val="00B05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转换入下一状态，读入下一字符 </a:t>
            </a:r>
            <a:endParaRPr kumimoji="1" lang="en-US" altLang="zh-CN" sz="2400" dirty="0">
              <a:solidFill>
                <a:srgbClr val="00B050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>
              <a:lnSpc>
                <a:spcPts val="2200"/>
              </a:lnSpc>
            </a:pPr>
            <a:r>
              <a:rPr kumimoji="1" lang="zh-CN" altLang="en-US" sz="2400" dirty="0">
                <a:solidFill>
                  <a:srgbClr val="0432FF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  </a:t>
            </a:r>
            <a:r>
              <a:rPr kumimoji="1" lang="en" altLang="zh-CN" sz="2400" dirty="0" err="1">
                <a:solidFill>
                  <a:srgbClr val="0432FF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curState</a:t>
            </a:r>
            <a:r>
              <a:rPr kumimoji="1" lang="en" altLang="zh-CN" sz="2400" dirty="0">
                <a:solidFill>
                  <a:srgbClr val="0432FF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= </a:t>
            </a:r>
            <a:r>
              <a:rPr kumimoji="1" lang="en" altLang="zh-CN" sz="2400" dirty="0" err="1">
                <a:solidFill>
                  <a:srgbClr val="0432FF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stateTrans</a:t>
            </a:r>
            <a:r>
              <a:rPr kumimoji="1" lang="en" altLang="zh-CN" sz="2400" dirty="0">
                <a:solidFill>
                  <a:srgbClr val="0432FF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[</a:t>
            </a:r>
            <a:r>
              <a:rPr kumimoji="1" lang="en" altLang="zh-CN" sz="2400" dirty="0" err="1">
                <a:solidFill>
                  <a:srgbClr val="0432FF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curState</a:t>
            </a:r>
            <a:r>
              <a:rPr kumimoji="1" lang="en" altLang="zh-CN" sz="2400" dirty="0">
                <a:solidFill>
                  <a:srgbClr val="0432FF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][</a:t>
            </a:r>
            <a:r>
              <a:rPr kumimoji="1" lang="en" altLang="zh-CN" sz="2400" dirty="0" err="1">
                <a:solidFill>
                  <a:srgbClr val="0432FF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ch</a:t>
            </a:r>
            <a:r>
              <a:rPr kumimoji="1" lang="en" altLang="zh-CN" sz="2400" dirty="0">
                <a:solidFill>
                  <a:srgbClr val="0432FF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]; </a:t>
            </a:r>
          </a:p>
          <a:p>
            <a:pPr>
              <a:lnSpc>
                <a:spcPts val="2200"/>
              </a:lnSpc>
            </a:pPr>
            <a:r>
              <a:rPr kumimoji="1" lang="zh-CN" altLang="en-US" sz="2400" dirty="0">
                <a:solidFill>
                  <a:srgbClr val="0432FF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  </a:t>
            </a:r>
            <a:r>
              <a:rPr kumimoji="1" lang="en" altLang="zh-CN" sz="2400" dirty="0">
                <a:solidFill>
                  <a:srgbClr val="0432FF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if </a:t>
            </a:r>
            <a:r>
              <a:rPr kumimoji="1" lang="en" altLang="zh-CN" sz="2400" dirty="0" err="1">
                <a:solidFill>
                  <a:srgbClr val="0432FF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cur_state</a:t>
            </a:r>
            <a:r>
              <a:rPr kumimoji="1" lang="en" altLang="zh-CN" sz="2400" dirty="0">
                <a:solidFill>
                  <a:srgbClr val="0432FF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 </a:t>
            </a:r>
            <a:r>
              <a:rPr kumimoji="1" lang="zh-CN" altLang="en-US" sz="2400" dirty="0">
                <a:solidFill>
                  <a:srgbClr val="0432FF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是终态 </a:t>
            </a:r>
            <a:r>
              <a:rPr kumimoji="1" lang="en" altLang="zh-CN" sz="2400" dirty="0">
                <a:solidFill>
                  <a:srgbClr val="0432FF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then </a:t>
            </a:r>
            <a:r>
              <a:rPr kumimoji="1" lang="zh-CN" altLang="en-US" sz="2400" dirty="0">
                <a:solidFill>
                  <a:srgbClr val="0432FF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返回 </a:t>
            </a:r>
            <a:r>
              <a:rPr kumimoji="1" lang="en" altLang="zh-CN" sz="2400" dirty="0" err="1">
                <a:solidFill>
                  <a:srgbClr val="0432FF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strToken</a:t>
            </a:r>
            <a:r>
              <a:rPr kumimoji="1" lang="en" altLang="zh-CN" sz="2400" dirty="0">
                <a:solidFill>
                  <a:srgbClr val="0432FF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 </a:t>
            </a:r>
            <a:r>
              <a:rPr kumimoji="1" lang="zh-CN" altLang="en-US" sz="2400" dirty="0">
                <a:solidFill>
                  <a:srgbClr val="0432FF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中的</a:t>
            </a:r>
            <a:r>
              <a:rPr kumimoji="1" lang="zh-CN" altLang="en-US" sz="2400" dirty="0">
                <a:solidFill>
                  <a:srgbClr val="C000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单词</a:t>
            </a:r>
            <a:r>
              <a:rPr kumimoji="1" lang="zh-CN" altLang="en-US" sz="2400" dirty="0">
                <a:solidFill>
                  <a:srgbClr val="0432FF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 </a:t>
            </a:r>
            <a:endParaRPr kumimoji="1" lang="en-US" altLang="zh-CN" sz="2400" dirty="0">
              <a:solidFill>
                <a:srgbClr val="0432FF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>
              <a:lnSpc>
                <a:spcPts val="2200"/>
              </a:lnSpc>
            </a:pPr>
            <a:r>
              <a:rPr kumimoji="1" lang="zh-CN" altLang="en-US" sz="2400" dirty="0">
                <a:solidFill>
                  <a:srgbClr val="0432FF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   </a:t>
            </a:r>
            <a:r>
              <a:rPr kumimoji="1" lang="en" altLang="zh-CN" sz="2400" dirty="0" err="1">
                <a:solidFill>
                  <a:srgbClr val="0432FF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GetChar</a:t>
            </a:r>
            <a:r>
              <a:rPr kumimoji="1" lang="en" altLang="zh-CN" sz="2400" dirty="0">
                <a:solidFill>
                  <a:srgbClr val="0432FF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( ); </a:t>
            </a:r>
          </a:p>
          <a:p>
            <a:pPr>
              <a:lnSpc>
                <a:spcPts val="2200"/>
              </a:lnSpc>
            </a:pPr>
            <a:r>
              <a:rPr kumimoji="1" lang="en" altLang="zh-CN" sz="2400" dirty="0">
                <a:solidFill>
                  <a:srgbClr val="0432FF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}</a:t>
            </a:r>
            <a:endParaRPr kumimoji="1" lang="zh-CN" altLang="en-US" sz="2400" dirty="0">
              <a:solidFill>
                <a:srgbClr val="0432FF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022A957-755F-B64B-BC56-6C64D797C3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1493" y="2356093"/>
            <a:ext cx="5079964" cy="1200329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C7BD97CA-2C99-4043-9582-2D1F1EB8F6FC}"/>
              </a:ext>
            </a:extLst>
          </p:cNvPr>
          <p:cNvSpPr/>
          <p:nvPr/>
        </p:nvSpPr>
        <p:spPr>
          <a:xfrm>
            <a:off x="8270133" y="3260850"/>
            <a:ext cx="3693059" cy="2062103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r>
              <a:rPr lang="zh-CN" altLang="en-US" sz="3200" dirty="0">
                <a:solidFill>
                  <a:srgbClr val="FF00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只是个框架，还有很多细节需要考虑！ 是否有自动的方法生词法分析程序？</a:t>
            </a:r>
          </a:p>
        </p:txBody>
      </p:sp>
    </p:spTree>
    <p:extLst>
      <p:ext uri="{BB962C8B-B14F-4D97-AF65-F5344CB8AC3E}">
        <p14:creationId xmlns:p14="http://schemas.microsoft.com/office/powerpoint/2010/main" val="1906689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C8269474-B38E-4640-B899-C5E030036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E8081-9BD5-4D7C-946C-6E41C6C19654}" type="slidenum">
              <a:rPr lang="zh-CN" altLang="en-US" smtClean="0"/>
              <a:t>52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C2B40BC-513F-224E-BAC6-F5D34B546920}"/>
              </a:ext>
            </a:extLst>
          </p:cNvPr>
          <p:cNvSpPr txBox="1"/>
          <p:nvPr/>
        </p:nvSpPr>
        <p:spPr>
          <a:xfrm>
            <a:off x="1079499" y="851423"/>
            <a:ext cx="83945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4800" dirty="0">
                <a:latin typeface="SimHei" panose="02010609060101010101" pitchFamily="49" charset="-122"/>
                <a:ea typeface="SimHei" panose="02010609060101010101" pitchFamily="49" charset="-122"/>
              </a:rPr>
              <a:t>小结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8F3A609-BC69-114B-AE37-6D026F907729}"/>
              </a:ext>
            </a:extLst>
          </p:cNvPr>
          <p:cNvSpPr txBox="1"/>
          <p:nvPr/>
        </p:nvSpPr>
        <p:spPr>
          <a:xfrm>
            <a:off x="1079499" y="1682420"/>
            <a:ext cx="9622368" cy="25766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011893"/>
              </a:buClr>
              <a:buSzPct val="110000"/>
              <a:buFont typeface="Wingdings" pitchFamily="2" charset="2"/>
              <a:buChar char="n"/>
            </a:pPr>
            <a:r>
              <a:rPr kumimoji="1" lang="zh-CN" altLang="en-US" sz="2800" dirty="0">
                <a:latin typeface="SimHei" panose="02010609060101010101" pitchFamily="49" charset="-122"/>
                <a:ea typeface="SimHei" panose="02010609060101010101" pitchFamily="49" charset="-122"/>
              </a:rPr>
              <a:t>词法分析器的功能 </a:t>
            </a:r>
            <a:endParaRPr kumimoji="1" lang="en-US" altLang="zh-CN" sz="2800" dirty="0"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 marL="342900" indent="-342900">
              <a:lnSpc>
                <a:spcPct val="150000"/>
              </a:lnSpc>
              <a:buClr>
                <a:srgbClr val="011893"/>
              </a:buClr>
              <a:buSzPct val="110000"/>
              <a:buFont typeface="Wingdings" pitchFamily="2" charset="2"/>
              <a:buChar char="n"/>
            </a:pPr>
            <a:r>
              <a:rPr kumimoji="1" lang="zh-CN" altLang="en-US" sz="2800" dirty="0">
                <a:latin typeface="SimHei" panose="02010609060101010101" pitchFamily="49" charset="-122"/>
                <a:ea typeface="SimHei" panose="02010609060101010101" pitchFamily="49" charset="-122"/>
              </a:rPr>
              <a:t>词法分析器的设计</a:t>
            </a:r>
          </a:p>
          <a:p>
            <a:pPr marL="914400" lvl="1" indent="-457200">
              <a:lnSpc>
                <a:spcPct val="150000"/>
              </a:lnSpc>
              <a:buClr>
                <a:srgbClr val="011893"/>
              </a:buClr>
              <a:buSzPct val="110000"/>
              <a:buFont typeface="Wingdings" pitchFamily="2" charset="2"/>
              <a:buChar char="p"/>
            </a:pPr>
            <a:r>
              <a:rPr kumimoji="1" lang="zh-CN" altLang="en-US" sz="2800" dirty="0">
                <a:latin typeface="SimHei" panose="02010609060101010101" pitchFamily="49" charset="-122"/>
                <a:ea typeface="SimHei" panose="02010609060101010101" pitchFamily="49" charset="-122"/>
              </a:rPr>
              <a:t>状态转换图 </a:t>
            </a:r>
            <a:endParaRPr kumimoji="1" lang="en-US" altLang="zh-CN" sz="2800" dirty="0"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 marL="914400" lvl="1" indent="-457200">
              <a:lnSpc>
                <a:spcPct val="150000"/>
              </a:lnSpc>
              <a:buClr>
                <a:srgbClr val="011893"/>
              </a:buClr>
              <a:buSzPct val="110000"/>
              <a:buFont typeface="Wingdings" pitchFamily="2" charset="2"/>
              <a:buChar char="p"/>
            </a:pPr>
            <a:r>
              <a:rPr kumimoji="1" lang="zh-CN" altLang="en-US" sz="2800" dirty="0">
                <a:latin typeface="SimHei" panose="02010609060101010101" pitchFamily="49" charset="-122"/>
                <a:ea typeface="SimHei" panose="02010609060101010101" pitchFamily="49" charset="-122"/>
              </a:rPr>
              <a:t>状态转换图的实现</a:t>
            </a:r>
            <a:endParaRPr kumimoji="1" lang="zh-CN" altLang="en-US" sz="2800" dirty="0">
              <a:solidFill>
                <a:srgbClr val="C00000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81759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E8081-9BD5-4D7C-946C-6E41C6C19654}" type="slidenum">
              <a:rPr lang="zh-CN" altLang="en-US" smtClean="0"/>
              <a:t>6</a:t>
            </a:fld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4997" y="1153173"/>
            <a:ext cx="8864352" cy="502963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59545" y="779760"/>
            <a:ext cx="891617" cy="74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188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2EDD43F-9DFA-2E45-A018-6766B4EA1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E8081-9BD5-4D7C-946C-6E41C6C19654}" type="slidenum">
              <a:rPr lang="zh-CN" altLang="en-US" smtClean="0"/>
              <a:t>7</a:t>
            </a:fld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A6E2227-EC76-9A42-8857-5ABEF317C24D}"/>
              </a:ext>
            </a:extLst>
          </p:cNvPr>
          <p:cNvSpPr txBox="1"/>
          <p:nvPr/>
        </p:nvSpPr>
        <p:spPr>
          <a:xfrm>
            <a:off x="1827644" y="257465"/>
            <a:ext cx="992716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400" dirty="0">
                <a:latin typeface="SimHei" panose="02010609060101010101" pitchFamily="49" charset="-122"/>
                <a:ea typeface="SimHei" panose="02010609060101010101" pitchFamily="49" charset="-122"/>
              </a:rPr>
              <a:t>3.1</a:t>
            </a:r>
            <a:r>
              <a:rPr kumimoji="1" lang="zh-CN" altLang="en-US" sz="4400" dirty="0">
                <a:latin typeface="SimHei" panose="02010609060101010101" pitchFamily="49" charset="-122"/>
                <a:ea typeface="SimHei" panose="02010609060101010101" pitchFamily="49" charset="-122"/>
              </a:rPr>
              <a:t> 对词法分析器的要求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20F6D34-E14D-4A40-8F0C-DD3B71C5BBAF}"/>
              </a:ext>
            </a:extLst>
          </p:cNvPr>
          <p:cNvSpPr txBox="1"/>
          <p:nvPr/>
        </p:nvSpPr>
        <p:spPr>
          <a:xfrm>
            <a:off x="489040" y="1091335"/>
            <a:ext cx="10864759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indent="-571500">
              <a:lnSpc>
                <a:spcPct val="150000"/>
              </a:lnSpc>
              <a:buClr>
                <a:srgbClr val="011893"/>
              </a:buClr>
              <a:buSzPct val="110000"/>
              <a:buFont typeface="Wingdings" pitchFamily="2" charset="2"/>
              <a:buChar char="n"/>
            </a:pPr>
            <a:r>
              <a:rPr kumimoji="1" lang="zh-CN" altLang="en-US" sz="3600" dirty="0">
                <a:latin typeface="SimHei" panose="02010609060101010101" pitchFamily="49" charset="-122"/>
                <a:ea typeface="SimHei" panose="02010609060101010101" pitchFamily="49" charset="-122"/>
              </a:rPr>
              <a:t>功能</a:t>
            </a:r>
          </a:p>
          <a:p>
            <a:pPr marL="1257300" lvl="1" indent="-457200">
              <a:buClr>
                <a:srgbClr val="011893"/>
              </a:buClr>
              <a:buSzPct val="110000"/>
              <a:buFont typeface="Wingdings" pitchFamily="2" charset="2"/>
              <a:buChar char="p"/>
            </a:pPr>
            <a:r>
              <a:rPr kumimoji="1" lang="zh-CN" altLang="en-US" sz="3200" dirty="0">
                <a:latin typeface="SimHei" panose="02010609060101010101" pitchFamily="49" charset="-122"/>
                <a:ea typeface="SimHei" panose="02010609060101010101" pitchFamily="49" charset="-122"/>
              </a:rPr>
              <a:t>输入源程序、输出单词符号</a:t>
            </a:r>
          </a:p>
          <a:p>
            <a:pPr marL="914400" indent="-571500">
              <a:lnSpc>
                <a:spcPct val="150000"/>
              </a:lnSpc>
              <a:buClr>
                <a:srgbClr val="011893"/>
              </a:buClr>
              <a:buSzPct val="110000"/>
              <a:buFont typeface="Wingdings" pitchFamily="2" charset="2"/>
              <a:buChar char="n"/>
            </a:pPr>
            <a:r>
              <a:rPr kumimoji="1" lang="zh-CN" altLang="en-US" sz="3600" dirty="0">
                <a:latin typeface="SimHei" panose="02010609060101010101" pitchFamily="49" charset="-122"/>
                <a:ea typeface="SimHei" panose="02010609060101010101" pitchFamily="49" charset="-122"/>
              </a:rPr>
              <a:t>单词符号的种类</a:t>
            </a:r>
          </a:p>
          <a:p>
            <a:pPr marL="1371600" lvl="1" indent="-571500">
              <a:buClr>
                <a:srgbClr val="011893"/>
              </a:buClr>
              <a:buSzPct val="110000"/>
              <a:buFont typeface="Wingdings" pitchFamily="2" charset="2"/>
              <a:buChar char="p"/>
            </a:pPr>
            <a:r>
              <a:rPr kumimoji="1" lang="zh-CN" altLang="en-US" sz="3200" dirty="0">
                <a:solidFill>
                  <a:srgbClr val="C000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基本字</a:t>
            </a:r>
            <a:r>
              <a:rPr kumimoji="1" lang="zh-CN" altLang="en-US" sz="3200" dirty="0">
                <a:latin typeface="SimHei" panose="02010609060101010101" pitchFamily="49" charset="-122"/>
                <a:ea typeface="SimHei" panose="02010609060101010101" pitchFamily="49" charset="-122"/>
              </a:rPr>
              <a:t>：如</a:t>
            </a:r>
            <a:r>
              <a:rPr kumimoji="1" lang="en-US" altLang="zh-CN" sz="3200" dirty="0">
                <a:latin typeface="SimHei" panose="02010609060101010101" pitchFamily="49" charset="-122"/>
                <a:ea typeface="SimHei" panose="02010609060101010101" pitchFamily="49" charset="-122"/>
              </a:rPr>
              <a:t> </a:t>
            </a:r>
            <a:r>
              <a:rPr kumimoji="1" lang="en" altLang="zh-CN" sz="3200" dirty="0">
                <a:latin typeface="SimHei" panose="02010609060101010101" pitchFamily="49" charset="-122"/>
                <a:ea typeface="SimHei" panose="02010609060101010101" pitchFamily="49" charset="-122"/>
              </a:rPr>
              <a:t>begin</a:t>
            </a:r>
            <a:r>
              <a:rPr kumimoji="1" lang="zh-CN" altLang="en" sz="3200" dirty="0">
                <a:latin typeface="SimHei" panose="02010609060101010101" pitchFamily="49" charset="-122"/>
                <a:ea typeface="SimHei" panose="02010609060101010101" pitchFamily="49" charset="-122"/>
              </a:rPr>
              <a:t>，</a:t>
            </a:r>
            <a:r>
              <a:rPr kumimoji="1" lang="en" altLang="zh-CN" sz="3200" dirty="0">
                <a:latin typeface="SimHei" panose="02010609060101010101" pitchFamily="49" charset="-122"/>
                <a:ea typeface="SimHei" panose="02010609060101010101" pitchFamily="49" charset="-122"/>
              </a:rPr>
              <a:t>repeat </a:t>
            </a:r>
            <a:r>
              <a:rPr kumimoji="1" lang="zh-CN" altLang="en" sz="3200" dirty="0" smtClean="0">
                <a:latin typeface="SimHei" panose="02010609060101010101" pitchFamily="49" charset="-122"/>
                <a:ea typeface="SimHei" panose="02010609060101010101" pitchFamily="49" charset="-122"/>
              </a:rPr>
              <a:t>，</a:t>
            </a:r>
            <a:r>
              <a:rPr kumimoji="1" lang="en-US" altLang="zh-CN" sz="3200" dirty="0" smtClean="0">
                <a:latin typeface="SimHei" panose="02010609060101010101" pitchFamily="49" charset="-122"/>
                <a:ea typeface="SimHei" panose="02010609060101010101" pitchFamily="49" charset="-122"/>
              </a:rPr>
              <a:t>if,...</a:t>
            </a:r>
            <a:endParaRPr kumimoji="1" lang="en-US" altLang="zh-CN" sz="3200" dirty="0"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 marL="1257300" lvl="1" indent="-457200">
              <a:buClr>
                <a:srgbClr val="011893"/>
              </a:buClr>
              <a:buSzPct val="110000"/>
              <a:buFont typeface="Wingdings" pitchFamily="2" charset="2"/>
              <a:buChar char="p"/>
            </a:pPr>
            <a:r>
              <a:rPr kumimoji="1" lang="zh-CN" altLang="en-US" sz="3200" dirty="0">
                <a:solidFill>
                  <a:srgbClr val="C000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标识符</a:t>
            </a:r>
            <a:r>
              <a:rPr kumimoji="1" lang="en-US" altLang="zh-CN" sz="3200" dirty="0">
                <a:latin typeface="SimHei" panose="02010609060101010101" pitchFamily="49" charset="-122"/>
                <a:ea typeface="SimHei" panose="02010609060101010101" pitchFamily="49" charset="-122"/>
              </a:rPr>
              <a:t>—</a:t>
            </a:r>
            <a:r>
              <a:rPr kumimoji="1" lang="zh-CN" altLang="en-US" sz="3200" dirty="0">
                <a:latin typeface="SimHei" panose="02010609060101010101" pitchFamily="49" charset="-122"/>
                <a:ea typeface="SimHei" panose="02010609060101010101" pitchFamily="49" charset="-122"/>
              </a:rPr>
              <a:t>表示各种名字：如变量名、数组名和过程名 </a:t>
            </a:r>
            <a:endParaRPr kumimoji="1" lang="en-US" altLang="zh-CN" sz="3200" dirty="0"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 marL="1257300" lvl="1" indent="-457200">
              <a:buClr>
                <a:srgbClr val="011893"/>
              </a:buClr>
              <a:buSzPct val="110000"/>
              <a:buFont typeface="Wingdings" pitchFamily="2" charset="2"/>
              <a:buChar char="p"/>
            </a:pPr>
            <a:r>
              <a:rPr kumimoji="1" lang="zh-CN" altLang="en-US" sz="3200" dirty="0">
                <a:solidFill>
                  <a:srgbClr val="C000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常数</a:t>
            </a:r>
            <a:r>
              <a:rPr kumimoji="1" lang="zh-CN" altLang="en-US" sz="3200" dirty="0">
                <a:latin typeface="SimHei" panose="02010609060101010101" pitchFamily="49" charset="-122"/>
                <a:ea typeface="SimHei" panose="02010609060101010101" pitchFamily="49" charset="-122"/>
              </a:rPr>
              <a:t>：各种类型的常数 </a:t>
            </a:r>
            <a:endParaRPr kumimoji="1" lang="en-US" altLang="zh-CN" sz="3200" dirty="0"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 marL="1257300" lvl="1" indent="-457200">
              <a:buClr>
                <a:srgbClr val="011893"/>
              </a:buClr>
              <a:buSzPct val="110000"/>
              <a:buFont typeface="Wingdings" pitchFamily="2" charset="2"/>
              <a:buChar char="p"/>
            </a:pPr>
            <a:r>
              <a:rPr kumimoji="1" lang="zh-CN" altLang="en-US" sz="3200" dirty="0">
                <a:solidFill>
                  <a:srgbClr val="C000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运算符</a:t>
            </a:r>
            <a:r>
              <a:rPr kumimoji="1" lang="zh-CN" altLang="en-US" sz="3200" dirty="0">
                <a:latin typeface="SimHei" panose="02010609060101010101" pitchFamily="49" charset="-122"/>
                <a:ea typeface="SimHei" panose="02010609060101010101" pitchFamily="49" charset="-122"/>
              </a:rPr>
              <a:t>： </a:t>
            </a:r>
            <a:r>
              <a:rPr kumimoji="1" lang="en-US" altLang="zh-CN" sz="3200" dirty="0">
                <a:latin typeface="SimHei" panose="02010609060101010101" pitchFamily="49" charset="-122"/>
                <a:ea typeface="SimHei" panose="02010609060101010101" pitchFamily="49" charset="-122"/>
              </a:rPr>
              <a:t>+ </a:t>
            </a:r>
            <a:r>
              <a:rPr kumimoji="1" lang="zh-CN" altLang="en-US" sz="3200" dirty="0">
                <a:latin typeface="SimHei" panose="02010609060101010101" pitchFamily="49" charset="-122"/>
                <a:ea typeface="SimHei" panose="02010609060101010101" pitchFamily="49" charset="-122"/>
              </a:rPr>
              <a:t>， </a:t>
            </a:r>
            <a:r>
              <a:rPr kumimoji="1" lang="en-US" altLang="zh-CN" sz="3200" dirty="0">
                <a:latin typeface="SimHei" panose="02010609060101010101" pitchFamily="49" charset="-122"/>
                <a:ea typeface="SimHei" panose="02010609060101010101" pitchFamily="49" charset="-122"/>
              </a:rPr>
              <a:t>- </a:t>
            </a:r>
            <a:r>
              <a:rPr kumimoji="1" lang="zh-CN" altLang="en-US" sz="3200" dirty="0">
                <a:latin typeface="SimHei" panose="02010609060101010101" pitchFamily="49" charset="-122"/>
                <a:ea typeface="SimHei" panose="02010609060101010101" pitchFamily="49" charset="-122"/>
              </a:rPr>
              <a:t>， * ， </a:t>
            </a:r>
            <a:r>
              <a:rPr kumimoji="1" lang="en-US" altLang="zh-CN" sz="3200" dirty="0">
                <a:latin typeface="SimHei" panose="02010609060101010101" pitchFamily="49" charset="-122"/>
                <a:ea typeface="SimHei" panose="02010609060101010101" pitchFamily="49" charset="-122"/>
              </a:rPr>
              <a:t>/ </a:t>
            </a:r>
            <a:r>
              <a:rPr kumimoji="1" lang="zh-CN" altLang="en-US" sz="3200" dirty="0">
                <a:latin typeface="SimHei" panose="02010609060101010101" pitchFamily="49" charset="-122"/>
                <a:ea typeface="SimHei" panose="02010609060101010101" pitchFamily="49" charset="-122"/>
              </a:rPr>
              <a:t>，</a:t>
            </a:r>
            <a:r>
              <a:rPr kumimoji="1" lang="en-US" altLang="zh-CN" sz="3200" dirty="0">
                <a:latin typeface="SimHei" panose="02010609060101010101" pitchFamily="49" charset="-122"/>
                <a:ea typeface="SimHei" panose="02010609060101010101" pitchFamily="49" charset="-122"/>
              </a:rPr>
              <a:t>...</a:t>
            </a:r>
          </a:p>
          <a:p>
            <a:pPr marL="1257300" lvl="1" indent="-457200">
              <a:buClr>
                <a:srgbClr val="011893"/>
              </a:buClr>
              <a:buSzPct val="110000"/>
              <a:buFont typeface="Wingdings" pitchFamily="2" charset="2"/>
              <a:buChar char="p"/>
            </a:pPr>
            <a:r>
              <a:rPr kumimoji="1" lang="zh-CN" altLang="en-US" sz="3200" dirty="0" smtClean="0">
                <a:solidFill>
                  <a:srgbClr val="C000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界限符</a:t>
            </a:r>
            <a:r>
              <a:rPr kumimoji="1" lang="zh-CN" altLang="en-US" sz="3200" dirty="0">
                <a:latin typeface="SimHei" panose="02010609060101010101" pitchFamily="49" charset="-122"/>
                <a:ea typeface="SimHei" panose="02010609060101010101" pitchFamily="49" charset="-122"/>
              </a:rPr>
              <a:t>：逗号、分号、括号和空白</a:t>
            </a:r>
            <a:endParaRPr kumimoji="1" lang="zh-CN" altLang="en-US" sz="2800" dirty="0">
              <a:latin typeface="Times New Roman" panose="02020603050405020304" pitchFamily="18" charset="0"/>
              <a:ea typeface="SimHei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3610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EB0A6E6-1A51-C748-8B7C-7286B65F3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E8081-9BD5-4D7C-946C-6E41C6C19654}" type="slidenum">
              <a:rPr lang="zh-CN" altLang="en-US" smtClean="0"/>
              <a:t>8</a:t>
            </a:fld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FD9C0B5-3AFC-474C-9561-A6F76080DBDB}"/>
              </a:ext>
            </a:extLst>
          </p:cNvPr>
          <p:cNvSpPr txBox="1"/>
          <p:nvPr/>
        </p:nvSpPr>
        <p:spPr>
          <a:xfrm>
            <a:off x="473800" y="937734"/>
            <a:ext cx="11245760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indent="-571500">
              <a:buClr>
                <a:srgbClr val="011893"/>
              </a:buClr>
              <a:buSzPct val="110000"/>
              <a:buFont typeface="Wingdings" pitchFamily="2" charset="2"/>
              <a:buChar char="n"/>
            </a:pPr>
            <a:r>
              <a:rPr kumimoji="1" lang="zh-CN" altLang="en-US" sz="3600" dirty="0">
                <a:latin typeface="SimHei" panose="02010609060101010101" pitchFamily="49" charset="-122"/>
                <a:ea typeface="SimHei" panose="02010609060101010101" pitchFamily="49" charset="-122"/>
              </a:rPr>
              <a:t>输出的单词符号的表示形式</a:t>
            </a:r>
          </a:p>
          <a:p>
            <a:pPr marL="1371600" lvl="1" indent="-571500">
              <a:buClr>
                <a:srgbClr val="011893"/>
              </a:buClr>
              <a:buSzPct val="110000"/>
              <a:buFont typeface="Wingdings" pitchFamily="2" charset="2"/>
              <a:buChar char="p"/>
            </a:pPr>
            <a:r>
              <a:rPr kumimoji="1" lang="en-US" altLang="zh-CN" sz="3200" dirty="0">
                <a:latin typeface="SimHei" panose="02010609060101010101" pitchFamily="49" charset="-122"/>
                <a:ea typeface="SimHei" panose="02010609060101010101" pitchFamily="49" charset="-122"/>
              </a:rPr>
              <a:t>( </a:t>
            </a:r>
            <a:r>
              <a:rPr kumimoji="1" lang="zh-CN" altLang="en-US" sz="3200" dirty="0">
                <a:solidFill>
                  <a:srgbClr val="C000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单词种别，单词自身的值 </a:t>
            </a:r>
            <a:r>
              <a:rPr kumimoji="1" lang="en-US" altLang="zh-CN" sz="3200" dirty="0">
                <a:latin typeface="SimHei" panose="02010609060101010101" pitchFamily="49" charset="-122"/>
                <a:ea typeface="SimHei" panose="02010609060101010101" pitchFamily="49" charset="-122"/>
              </a:rPr>
              <a:t>)</a:t>
            </a:r>
          </a:p>
          <a:p>
            <a:pPr marL="914400" indent="-571500">
              <a:spcBef>
                <a:spcPts val="1200"/>
              </a:spcBef>
              <a:buClr>
                <a:srgbClr val="011893"/>
              </a:buClr>
              <a:buSzPct val="110000"/>
              <a:buFont typeface="Wingdings" pitchFamily="2" charset="2"/>
              <a:buChar char="n"/>
            </a:pPr>
            <a:r>
              <a:rPr kumimoji="1" lang="zh-CN" altLang="en-US" sz="3600" dirty="0">
                <a:latin typeface="SimHei" panose="02010609060101010101" pitchFamily="49" charset="-122"/>
                <a:ea typeface="SimHei" panose="02010609060101010101" pitchFamily="49" charset="-122"/>
              </a:rPr>
              <a:t>单词种别通常用整数编码表示</a:t>
            </a:r>
          </a:p>
          <a:p>
            <a:pPr marL="1371600" lvl="1" indent="-571500">
              <a:buClr>
                <a:srgbClr val="011893"/>
              </a:buClr>
              <a:buSzPct val="110000"/>
              <a:buFont typeface="Wingdings" pitchFamily="2" charset="2"/>
              <a:buChar char="p"/>
            </a:pPr>
            <a:r>
              <a:rPr kumimoji="1" lang="zh-CN" altLang="en-US" sz="3200" dirty="0">
                <a:latin typeface="SimHei" panose="02010609060101010101" pitchFamily="49" charset="-122"/>
                <a:ea typeface="SimHei" panose="02010609060101010101" pitchFamily="49" charset="-122"/>
              </a:rPr>
              <a:t>若一个种别只有一个单词符号，则种别编码就代表该单词符号。假定</a:t>
            </a:r>
            <a:r>
              <a:rPr kumimoji="1" lang="zh-CN" altLang="en-US" sz="3200" dirty="0">
                <a:solidFill>
                  <a:srgbClr val="C000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基本字、运算符</a:t>
            </a:r>
            <a:r>
              <a:rPr kumimoji="1" lang="zh-CN" altLang="en-US" sz="3200" dirty="0">
                <a:latin typeface="SimHei" panose="02010609060101010101" pitchFamily="49" charset="-122"/>
                <a:ea typeface="SimHei" panose="02010609060101010101" pitchFamily="49" charset="-122"/>
              </a:rPr>
              <a:t>和</a:t>
            </a:r>
            <a:r>
              <a:rPr kumimoji="1" lang="zh-CN" altLang="en-US" sz="3200" dirty="0">
                <a:solidFill>
                  <a:srgbClr val="C000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界符</a:t>
            </a:r>
            <a:r>
              <a:rPr kumimoji="1" lang="zh-CN" altLang="en-US" sz="3200" dirty="0">
                <a:latin typeface="SimHei" panose="02010609060101010101" pitchFamily="49" charset="-122"/>
                <a:ea typeface="SimHei" panose="02010609060101010101" pitchFamily="49" charset="-122"/>
              </a:rPr>
              <a:t>都是一符一种。</a:t>
            </a:r>
          </a:p>
          <a:p>
            <a:pPr marL="1371600" lvl="1" indent="-571500">
              <a:buClr>
                <a:srgbClr val="011893"/>
              </a:buClr>
              <a:buSzPct val="110000"/>
              <a:buFont typeface="Wingdings" pitchFamily="2" charset="2"/>
              <a:buChar char="p"/>
            </a:pPr>
            <a:r>
              <a:rPr kumimoji="1" lang="zh-CN" altLang="en-US" sz="3200" dirty="0">
                <a:latin typeface="SimHei" panose="02010609060101010101" pitchFamily="49" charset="-122"/>
                <a:ea typeface="SimHei" panose="02010609060101010101" pitchFamily="49" charset="-122"/>
              </a:rPr>
              <a:t>若一个种别有多个单词符号，则对于每个单词符号，给出种别</a:t>
            </a:r>
            <a:r>
              <a:rPr kumimoji="1" lang="zh-CN" altLang="en-US" sz="3200" dirty="0">
                <a:solidFill>
                  <a:srgbClr val="C000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编码</a:t>
            </a:r>
            <a:r>
              <a:rPr kumimoji="1" lang="zh-CN" altLang="en-US" sz="3200" dirty="0">
                <a:latin typeface="SimHei" panose="02010609060101010101" pitchFamily="49" charset="-122"/>
                <a:ea typeface="SimHei" panose="02010609060101010101" pitchFamily="49" charset="-122"/>
              </a:rPr>
              <a:t>和</a:t>
            </a:r>
            <a:r>
              <a:rPr kumimoji="1" lang="zh-CN" altLang="en-US" sz="3200" dirty="0">
                <a:solidFill>
                  <a:srgbClr val="C000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自身的值</a:t>
            </a:r>
            <a:r>
              <a:rPr kumimoji="1" lang="zh-CN" altLang="en-US" sz="3200" dirty="0" smtClean="0">
                <a:latin typeface="SimHei" panose="02010609060101010101" pitchFamily="49" charset="-122"/>
                <a:ea typeface="SimHei" panose="02010609060101010101" pitchFamily="49" charset="-122"/>
              </a:rPr>
              <a:t>。</a:t>
            </a:r>
            <a:endParaRPr kumimoji="1" lang="zh-CN" altLang="en-US" sz="3200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22839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E8081-9BD5-4D7C-946C-6E41C6C19654}" type="slidenum">
              <a:rPr lang="zh-CN" altLang="en-US" smtClean="0"/>
              <a:t>9</a:t>
            </a:fld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414528" y="1565916"/>
            <a:ext cx="9607296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28800" lvl="2" indent="-571500">
              <a:buClr>
                <a:srgbClr val="011893"/>
              </a:buClr>
              <a:buSzPct val="110000"/>
              <a:buFont typeface="Arial" panose="020B0604020202020204" pitchFamily="34" charset="0"/>
              <a:buChar char="•"/>
            </a:pPr>
            <a:r>
              <a:rPr kumimoji="1" lang="zh-CN" altLang="en-US" sz="2800" dirty="0">
                <a:solidFill>
                  <a:srgbClr val="C000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标识符</a:t>
            </a:r>
            <a:r>
              <a:rPr kumimoji="1" lang="zh-CN" altLang="en-US" sz="2800" dirty="0">
                <a:latin typeface="SimHei" panose="02010609060101010101" pitchFamily="49" charset="-122"/>
                <a:ea typeface="SimHei" panose="02010609060101010101" pitchFamily="49" charset="-122"/>
              </a:rPr>
              <a:t>单列一种；标识符自身的值表示成按机器 字节划分的内部码</a:t>
            </a:r>
          </a:p>
          <a:p>
            <a:pPr marL="1828800" lvl="2" indent="-571500">
              <a:buClr>
                <a:srgbClr val="011893"/>
              </a:buClr>
              <a:buSzPct val="110000"/>
              <a:buFont typeface="Arial" panose="020B0604020202020204" pitchFamily="34" charset="0"/>
              <a:buChar char="•"/>
            </a:pPr>
            <a:r>
              <a:rPr kumimoji="1" lang="zh-CN" altLang="en-US" sz="2800" dirty="0">
                <a:solidFill>
                  <a:srgbClr val="C000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常数</a:t>
            </a:r>
            <a:r>
              <a:rPr kumimoji="1" lang="zh-CN" altLang="en-US" sz="2800" dirty="0">
                <a:latin typeface="SimHei" panose="02010609060101010101" pitchFamily="49" charset="-122"/>
                <a:ea typeface="SimHei" panose="02010609060101010101" pitchFamily="49" charset="-122"/>
              </a:rPr>
              <a:t>按类型分种；常数的值则表示成标准的二进 制形式</a:t>
            </a:r>
            <a:endParaRPr kumimoji="1" lang="zh-CN" altLang="en-US" sz="2000" dirty="0">
              <a:latin typeface="Times New Roman" panose="02020603050405020304" pitchFamily="18" charset="0"/>
              <a:ea typeface="SimHei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817905" y="271493"/>
            <a:ext cx="431467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CN" altLang="en-US" sz="3200" dirty="0">
                <a:solidFill>
                  <a:srgbClr val="C000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单词自身的</a:t>
            </a:r>
            <a:r>
              <a:rPr kumimoji="1" lang="zh-CN" altLang="en-US" sz="3200" dirty="0" smtClean="0">
                <a:solidFill>
                  <a:srgbClr val="C000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值编码方案 </a:t>
            </a:r>
            <a:endParaRPr lang="zh-CN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1204178" y="981141"/>
            <a:ext cx="121058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3200" dirty="0" smtClean="0">
                <a:solidFill>
                  <a:srgbClr val="C000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方案</a:t>
            </a:r>
            <a:r>
              <a:rPr kumimoji="1" lang="en-US" altLang="zh-CN" sz="3200" dirty="0" smtClean="0">
                <a:solidFill>
                  <a:srgbClr val="C000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63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8C0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14131</TotalTime>
  <Words>2803</Words>
  <Application>Microsoft Office PowerPoint</Application>
  <PresentationFormat>宽屏</PresentationFormat>
  <Paragraphs>633</Paragraphs>
  <Slides>52</Slides>
  <Notes>31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52</vt:i4>
      </vt:variant>
    </vt:vector>
  </HeadingPairs>
  <TitlesOfParts>
    <vt:vector size="74" baseType="lpstr">
      <vt:lpstr>ClassizismAntiqua</vt:lpstr>
      <vt:lpstr>等线</vt:lpstr>
      <vt:lpstr>黑体</vt:lpstr>
      <vt:lpstr>黑体</vt:lpstr>
      <vt:lpstr>华文细黑</vt:lpstr>
      <vt:lpstr>华文新魏</vt:lpstr>
      <vt:lpstr>经典特宋简</vt:lpstr>
      <vt:lpstr>楷体_GB2312</vt:lpstr>
      <vt:lpstr>宋体</vt:lpstr>
      <vt:lpstr>微软雅黑</vt:lpstr>
      <vt:lpstr>Arial</vt:lpstr>
      <vt:lpstr>Arial Black</vt:lpstr>
      <vt:lpstr>Calibri</vt:lpstr>
      <vt:lpstr>Calibri Light</vt:lpstr>
      <vt:lpstr>Cambria Math</vt:lpstr>
      <vt:lpstr>Tahoma</vt:lpstr>
      <vt:lpstr>Times New Roman</vt:lpstr>
      <vt:lpstr>Wingdings</vt:lpstr>
      <vt:lpstr>Wingdings 2</vt:lpstr>
      <vt:lpstr>1_Office 主题</vt:lpstr>
      <vt:lpstr>2_Office 主题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zhanghong</dc:creator>
  <cp:keywords/>
  <dc:description/>
  <cp:lastModifiedBy>jly</cp:lastModifiedBy>
  <cp:revision>823</cp:revision>
  <dcterms:created xsi:type="dcterms:W3CDTF">2015-10-08T06:42:00Z</dcterms:created>
  <dcterms:modified xsi:type="dcterms:W3CDTF">2021-03-22T03:48:55Z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2052-10.1.0.7643</vt:lpwstr>
  </property>
</Properties>
</file>